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Calibri" panose="020F0502020204030204" pitchFamily="34" charset="0"/>
      <p:regular r:id="rId48"/>
      <p:bold r:id="rId49"/>
      <p:italic r:id="rId50"/>
      <p:boldItalic r:id="rId51"/>
    </p:embeddedFont>
    <p:embeddedFont>
      <p:font typeface="Poppins" panose="00000500000000000000" pitchFamily="2" charset="0"/>
      <p:regular r:id="rId52"/>
      <p:bold r:id="rId53"/>
      <p:italic r:id="rId54"/>
      <p:boldItalic r:id="rId55"/>
    </p:embeddedFont>
    <p:embeddedFont>
      <p:font typeface="Poppins Bold" panose="00000800000000000000" charset="0"/>
      <p:regular r:id="rId56"/>
    </p:embeddedFont>
    <p:embeddedFont>
      <p:font typeface="Poppins Medium" panose="00000600000000000000" pitchFamily="2" charset="0"/>
      <p:regular r:id="rId57"/>
      <p: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8.sv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43.png"/><Relationship Id="rId5" Type="http://schemas.openxmlformats.org/officeDocument/2006/relationships/image" Target="../media/image23.png"/><Relationship Id="rId10" Type="http://schemas.openxmlformats.org/officeDocument/2006/relationships/image" Target="../media/image42.svg"/><Relationship Id="rId4" Type="http://schemas.openxmlformats.org/officeDocument/2006/relationships/image" Target="../media/image4.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0.sv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sv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68.svg"/></Relationships>
</file>

<file path=ppt/slides/_rels/slide31.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4.svg"/><Relationship Id="rId7" Type="http://schemas.openxmlformats.org/officeDocument/2006/relationships/image" Target="../media/image28.sv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86.sv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8.sv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0.svg"/></Relationships>
</file>

<file path=ppt/slides/_rels/slide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yeanzc/telco-customer-churn-ibm-dataset"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6386000"/>
            <a:ext cx="4811338" cy="992941"/>
            <a:chOff x="0" y="0"/>
            <a:chExt cx="6415117" cy="1323921"/>
          </a:xfrm>
        </p:grpSpPr>
        <p:sp>
          <p:nvSpPr>
            <p:cNvPr id="3" name="Freeform 3"/>
            <p:cNvSpPr/>
            <p:nvPr/>
          </p:nvSpPr>
          <p:spPr>
            <a:xfrm>
              <a:off x="81771" y="721982"/>
              <a:ext cx="6333346" cy="601939"/>
            </a:xfrm>
            <a:custGeom>
              <a:avLst/>
              <a:gdLst/>
              <a:ahLst/>
              <a:cxnLst/>
              <a:rect l="l" t="t" r="r" b="b"/>
              <a:pathLst>
                <a:path w="6333346" h="601939">
                  <a:moveTo>
                    <a:pt x="0" y="0"/>
                  </a:moveTo>
                  <a:lnTo>
                    <a:pt x="6333346" y="0"/>
                  </a:lnTo>
                  <a:lnTo>
                    <a:pt x="6333346" y="601939"/>
                  </a:lnTo>
                  <a:lnTo>
                    <a:pt x="0" y="601939"/>
                  </a:lnTo>
                  <a:lnTo>
                    <a:pt x="0" y="0"/>
                  </a:lnTo>
                  <a:close/>
                </a:path>
              </a:pathLst>
            </a:custGeom>
            <a:blipFill>
              <a:blip r:embed="rId2">
                <a:alphaModFix amt="40000"/>
              </a:blip>
              <a:stretch>
                <a:fillRect t="-107801"/>
              </a:stretch>
            </a:blipFill>
          </p:spPr>
        </p:sp>
        <p:grpSp>
          <p:nvGrpSpPr>
            <p:cNvPr id="4" name="Group 4"/>
            <p:cNvGrpSpPr/>
            <p:nvPr/>
          </p:nvGrpSpPr>
          <p:grpSpPr>
            <a:xfrm>
              <a:off x="81771" y="28367"/>
              <a:ext cx="6168013" cy="892827"/>
              <a:chOff x="0" y="0"/>
              <a:chExt cx="2807578" cy="406400"/>
            </a:xfrm>
          </p:grpSpPr>
          <p:sp>
            <p:nvSpPr>
              <p:cNvPr id="5" name="Freeform 5"/>
              <p:cNvSpPr/>
              <p:nvPr/>
            </p:nvSpPr>
            <p:spPr>
              <a:xfrm>
                <a:off x="0" y="0"/>
                <a:ext cx="2807578" cy="406400"/>
              </a:xfrm>
              <a:custGeom>
                <a:avLst/>
                <a:gdLst/>
                <a:ahLst/>
                <a:cxnLst/>
                <a:rect l="l" t="t" r="r" b="b"/>
                <a:pathLst>
                  <a:path w="2807578" h="406400">
                    <a:moveTo>
                      <a:pt x="2604378" y="0"/>
                    </a:moveTo>
                    <a:cubicBezTo>
                      <a:pt x="2716602" y="0"/>
                      <a:pt x="2807578" y="90976"/>
                      <a:pt x="2807578" y="203200"/>
                    </a:cubicBezTo>
                    <a:cubicBezTo>
                      <a:pt x="2807578" y="315424"/>
                      <a:pt x="2716602" y="406400"/>
                      <a:pt x="2604378"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6" name="TextBox 6"/>
              <p:cNvSpPr txBox="1"/>
              <p:nvPr/>
            </p:nvSpPr>
            <p:spPr>
              <a:xfrm>
                <a:off x="0" y="-38100"/>
                <a:ext cx="2807578"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0"/>
              <a:ext cx="949561" cy="94956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87FB"/>
              </a:solidFill>
            </p:spPr>
          </p:sp>
          <p:sp>
            <p:nvSpPr>
              <p:cNvPr id="9" name="TextBox 9"/>
              <p:cNvSpPr txBox="1"/>
              <p:nvPr/>
            </p:nvSpPr>
            <p:spPr>
              <a:xfrm>
                <a:off x="76200" y="95250"/>
                <a:ext cx="660400" cy="641350"/>
              </a:xfrm>
              <a:prstGeom prst="rect">
                <a:avLst/>
              </a:prstGeom>
            </p:spPr>
            <p:txBody>
              <a:bodyPr lIns="50800" tIns="50800" rIns="50800" bIns="50800" rtlCol="0" anchor="ctr"/>
              <a:lstStyle/>
              <a:p>
                <a:pPr algn="ctr">
                  <a:lnSpc>
                    <a:spcPts val="1940"/>
                  </a:lnSpc>
                </a:pPr>
                <a:endParaRPr/>
              </a:p>
            </p:txBody>
          </p:sp>
        </p:grpSp>
        <p:sp>
          <p:nvSpPr>
            <p:cNvPr id="10" name="Freeform 10"/>
            <p:cNvSpPr/>
            <p:nvPr/>
          </p:nvSpPr>
          <p:spPr>
            <a:xfrm>
              <a:off x="227579" y="227579"/>
              <a:ext cx="494403" cy="494403"/>
            </a:xfrm>
            <a:custGeom>
              <a:avLst/>
              <a:gdLst/>
              <a:ahLst/>
              <a:cxnLst/>
              <a:rect l="l" t="t" r="r" b="b"/>
              <a:pathLst>
                <a:path w="494403" h="494403">
                  <a:moveTo>
                    <a:pt x="0" y="0"/>
                  </a:moveTo>
                  <a:lnTo>
                    <a:pt x="494403" y="0"/>
                  </a:lnTo>
                  <a:lnTo>
                    <a:pt x="494403" y="494403"/>
                  </a:lnTo>
                  <a:lnTo>
                    <a:pt x="0" y="4944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949561" y="296134"/>
              <a:ext cx="5088572" cy="376343"/>
            </a:xfrm>
            <a:prstGeom prst="rect">
              <a:avLst/>
            </a:prstGeom>
          </p:spPr>
          <p:txBody>
            <a:bodyPr lIns="0" tIns="0" rIns="0" bIns="0" rtlCol="0" anchor="t">
              <a:spAutoFit/>
            </a:bodyPr>
            <a:lstStyle/>
            <a:p>
              <a:pPr algn="ctr">
                <a:lnSpc>
                  <a:spcPts val="1940"/>
                </a:lnSpc>
              </a:pPr>
              <a:r>
                <a:rPr lang="en-US" sz="2000">
                  <a:solidFill>
                    <a:srgbClr val="000000"/>
                  </a:solidFill>
                  <a:latin typeface="Poppins Medium"/>
                </a:rPr>
                <a:t>Let’s Get Started!</a:t>
              </a:r>
            </a:p>
          </p:txBody>
        </p:sp>
      </p:grpSp>
      <p:sp>
        <p:nvSpPr>
          <p:cNvPr id="12" name="TextBox 12"/>
          <p:cNvSpPr txBox="1"/>
          <p:nvPr/>
        </p:nvSpPr>
        <p:spPr>
          <a:xfrm>
            <a:off x="1028700" y="3003996"/>
            <a:ext cx="15777793" cy="2100581"/>
          </a:xfrm>
          <a:prstGeom prst="rect">
            <a:avLst/>
          </a:prstGeom>
        </p:spPr>
        <p:txBody>
          <a:bodyPr lIns="0" tIns="0" rIns="0" bIns="0" rtlCol="0" anchor="t">
            <a:spAutoFit/>
          </a:bodyPr>
          <a:lstStyle/>
          <a:p>
            <a:pPr>
              <a:lnSpc>
                <a:spcPts val="7760"/>
              </a:lnSpc>
            </a:pPr>
            <a:r>
              <a:rPr lang="en-US" sz="8000" dirty="0">
                <a:solidFill>
                  <a:srgbClr val="000000"/>
                </a:solidFill>
                <a:latin typeface="Poppins Bold"/>
              </a:rPr>
              <a:t>Customer Churn Prediction and </a:t>
            </a:r>
            <a:r>
              <a:rPr lang="en-US" sz="8000" dirty="0">
                <a:solidFill>
                  <a:srgbClr val="3287FB"/>
                </a:solidFill>
                <a:latin typeface="Poppins Bold"/>
              </a:rPr>
              <a:t>Market Segmentation</a:t>
            </a:r>
          </a:p>
        </p:txBody>
      </p:sp>
      <p:sp>
        <p:nvSpPr>
          <p:cNvPr id="13" name="TextBox 13"/>
          <p:cNvSpPr txBox="1"/>
          <p:nvPr/>
        </p:nvSpPr>
        <p:spPr>
          <a:xfrm>
            <a:off x="1028700" y="2093955"/>
            <a:ext cx="17372429" cy="554990"/>
          </a:xfrm>
          <a:prstGeom prst="rect">
            <a:avLst/>
          </a:prstGeom>
        </p:spPr>
        <p:txBody>
          <a:bodyPr lIns="0" tIns="0" rIns="0" bIns="0" rtlCol="0" anchor="t">
            <a:spAutoFit/>
          </a:bodyPr>
          <a:lstStyle/>
          <a:p>
            <a:pPr>
              <a:lnSpc>
                <a:spcPts val="3879"/>
              </a:lnSpc>
            </a:pPr>
            <a:r>
              <a:rPr lang="en-US" sz="3999">
                <a:solidFill>
                  <a:srgbClr val="000000"/>
                </a:solidFill>
                <a:latin typeface="Poppins Bold"/>
              </a:rPr>
              <a:t>Improving Customer Experience in Telecomunication:</a:t>
            </a:r>
          </a:p>
        </p:txBody>
      </p:sp>
      <p:sp>
        <p:nvSpPr>
          <p:cNvPr id="14" name="Freeform 14"/>
          <p:cNvSpPr/>
          <p:nvPr/>
        </p:nvSpPr>
        <p:spPr>
          <a:xfrm rot="-645065">
            <a:off x="11726470" y="8433437"/>
            <a:ext cx="8173128" cy="7733823"/>
          </a:xfrm>
          <a:custGeom>
            <a:avLst/>
            <a:gdLst/>
            <a:ahLst/>
            <a:cxnLst/>
            <a:rect l="l" t="t" r="r" b="b"/>
            <a:pathLst>
              <a:path w="8173128" h="7733823">
                <a:moveTo>
                  <a:pt x="0" y="0"/>
                </a:moveTo>
                <a:lnTo>
                  <a:pt x="8173129" y="0"/>
                </a:lnTo>
                <a:lnTo>
                  <a:pt x="8173129" y="7733822"/>
                </a:lnTo>
                <a:lnTo>
                  <a:pt x="0" y="7733822"/>
                </a:lnTo>
                <a:lnTo>
                  <a:pt x="0" y="0"/>
                </a:lnTo>
                <a:close/>
              </a:path>
            </a:pathLst>
          </a:custGeom>
          <a:blipFill>
            <a:blip r:embed="rId5">
              <a:alphaModFix amt="50000"/>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2785" y="3271092"/>
            <a:ext cx="14862429" cy="2532611"/>
          </a:xfrm>
          <a:custGeom>
            <a:avLst/>
            <a:gdLst/>
            <a:ahLst/>
            <a:cxnLst/>
            <a:rect l="l" t="t" r="r" b="b"/>
            <a:pathLst>
              <a:path w="14862429" h="2532611">
                <a:moveTo>
                  <a:pt x="0" y="0"/>
                </a:moveTo>
                <a:lnTo>
                  <a:pt x="14862430" y="0"/>
                </a:lnTo>
                <a:lnTo>
                  <a:pt x="14862430" y="2532611"/>
                </a:lnTo>
                <a:lnTo>
                  <a:pt x="0" y="2532611"/>
                </a:lnTo>
                <a:lnTo>
                  <a:pt x="0" y="0"/>
                </a:lnTo>
                <a:close/>
              </a:path>
            </a:pathLst>
          </a:custGeom>
          <a:blipFill>
            <a:blip r:embed="rId2"/>
            <a:stretch>
              <a:fillRect/>
            </a:stretch>
          </a:blipFill>
        </p:spPr>
      </p:sp>
      <p:sp>
        <p:nvSpPr>
          <p:cNvPr id="3" name="TextBox 3"/>
          <p:cNvSpPr txBox="1"/>
          <p:nvPr/>
        </p:nvSpPr>
        <p:spPr>
          <a:xfrm>
            <a:off x="5238289" y="1095375"/>
            <a:ext cx="7811423" cy="688976"/>
          </a:xfrm>
          <a:prstGeom prst="rect">
            <a:avLst/>
          </a:prstGeom>
        </p:spPr>
        <p:txBody>
          <a:bodyPr lIns="0" tIns="0" rIns="0" bIns="0" rtlCol="0" anchor="t">
            <a:spAutoFit/>
          </a:bodyPr>
          <a:lstStyle/>
          <a:p>
            <a:pPr algn="ctr">
              <a:lnSpc>
                <a:spcPts val="4850"/>
              </a:lnSpc>
            </a:pPr>
            <a:r>
              <a:rPr lang="en-US" sz="5000">
                <a:solidFill>
                  <a:srgbClr val="3287FB"/>
                </a:solidFill>
                <a:latin typeface="Poppins Bold"/>
              </a:rPr>
              <a:t>Statistical Summary</a:t>
            </a:r>
          </a:p>
        </p:txBody>
      </p:sp>
      <p:sp>
        <p:nvSpPr>
          <p:cNvPr id="4" name="TextBox 4"/>
          <p:cNvSpPr txBox="1"/>
          <p:nvPr/>
        </p:nvSpPr>
        <p:spPr>
          <a:xfrm>
            <a:off x="5445696" y="1896422"/>
            <a:ext cx="7396609" cy="5099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Statistical Summary of Categorical Data</a:t>
            </a:r>
          </a:p>
        </p:txBody>
      </p:sp>
      <p:sp>
        <p:nvSpPr>
          <p:cNvPr id="5" name="TextBox 5"/>
          <p:cNvSpPr txBox="1"/>
          <p:nvPr/>
        </p:nvSpPr>
        <p:spPr>
          <a:xfrm>
            <a:off x="8183091" y="6411292"/>
            <a:ext cx="1921818" cy="424815"/>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Poppins Bold"/>
              </a:rPr>
              <a:t>Conclusion :</a:t>
            </a:r>
          </a:p>
        </p:txBody>
      </p:sp>
      <p:sp>
        <p:nvSpPr>
          <p:cNvPr id="6" name="TextBox 6"/>
          <p:cNvSpPr txBox="1"/>
          <p:nvPr/>
        </p:nvSpPr>
        <p:spPr>
          <a:xfrm>
            <a:off x="2206228" y="6895826"/>
            <a:ext cx="13875544" cy="424815"/>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Poppins"/>
              </a:rPr>
              <a:t>From the top value and their frequency, we gain insight into the</a:t>
            </a:r>
            <a:r>
              <a:rPr lang="en-US" sz="2399">
                <a:solidFill>
                  <a:srgbClr val="000000"/>
                </a:solidFill>
                <a:latin typeface="Poppins Bold"/>
              </a:rPr>
              <a:t> most common</a:t>
            </a:r>
            <a:r>
              <a:rPr lang="en-US" sz="2399">
                <a:solidFill>
                  <a:srgbClr val="000000"/>
                </a:solidFill>
                <a:latin typeface="Poppins"/>
              </a:rPr>
              <a:t> data points.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3016" y="3350819"/>
            <a:ext cx="8115300" cy="4841281"/>
          </a:xfrm>
          <a:custGeom>
            <a:avLst/>
            <a:gdLst/>
            <a:ahLst/>
            <a:cxnLst/>
            <a:rect l="l" t="t" r="r" b="b"/>
            <a:pathLst>
              <a:path w="8115300" h="4841281">
                <a:moveTo>
                  <a:pt x="0" y="0"/>
                </a:moveTo>
                <a:lnTo>
                  <a:pt x="8115300" y="0"/>
                </a:lnTo>
                <a:lnTo>
                  <a:pt x="8115300" y="4841281"/>
                </a:lnTo>
                <a:lnTo>
                  <a:pt x="0" y="4841281"/>
                </a:lnTo>
                <a:lnTo>
                  <a:pt x="0" y="0"/>
                </a:lnTo>
                <a:close/>
              </a:path>
            </a:pathLst>
          </a:custGeom>
          <a:blipFill>
            <a:blip r:embed="rId2"/>
            <a:stretch>
              <a:fillRect/>
            </a:stretch>
          </a:blipFill>
        </p:spPr>
      </p:sp>
      <p:sp>
        <p:nvSpPr>
          <p:cNvPr id="3" name="TextBox 3"/>
          <p:cNvSpPr txBox="1"/>
          <p:nvPr/>
        </p:nvSpPr>
        <p:spPr>
          <a:xfrm>
            <a:off x="5238289" y="1095375"/>
            <a:ext cx="7811423" cy="688976"/>
          </a:xfrm>
          <a:prstGeom prst="rect">
            <a:avLst/>
          </a:prstGeom>
        </p:spPr>
        <p:txBody>
          <a:bodyPr lIns="0" tIns="0" rIns="0" bIns="0" rtlCol="0" anchor="t">
            <a:spAutoFit/>
          </a:bodyPr>
          <a:lstStyle/>
          <a:p>
            <a:pPr algn="ctr">
              <a:lnSpc>
                <a:spcPts val="4850"/>
              </a:lnSpc>
            </a:pPr>
            <a:r>
              <a:rPr lang="en-US" sz="5000">
                <a:solidFill>
                  <a:srgbClr val="3287FB"/>
                </a:solidFill>
                <a:latin typeface="Poppins Bold"/>
              </a:rPr>
              <a:t>Outliers</a:t>
            </a:r>
          </a:p>
        </p:txBody>
      </p:sp>
      <p:sp>
        <p:nvSpPr>
          <p:cNvPr id="4" name="TextBox 4"/>
          <p:cNvSpPr txBox="1"/>
          <p:nvPr/>
        </p:nvSpPr>
        <p:spPr>
          <a:xfrm>
            <a:off x="7647384" y="1818675"/>
            <a:ext cx="2993231" cy="5099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Handling Outlier</a:t>
            </a:r>
          </a:p>
        </p:txBody>
      </p:sp>
      <p:sp>
        <p:nvSpPr>
          <p:cNvPr id="5" name="TextBox 5"/>
          <p:cNvSpPr txBox="1"/>
          <p:nvPr/>
        </p:nvSpPr>
        <p:spPr>
          <a:xfrm>
            <a:off x="9225428" y="3265094"/>
            <a:ext cx="8279556" cy="1500505"/>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Poppins"/>
              </a:rPr>
              <a:t>Other outliers indicate data diversity. In the numeric data, </a:t>
            </a:r>
            <a:r>
              <a:rPr lang="en-US" sz="2799">
                <a:solidFill>
                  <a:srgbClr val="000000"/>
                </a:solidFill>
                <a:latin typeface="Poppins Bold"/>
              </a:rPr>
              <a:t>there are no outliers</a:t>
            </a:r>
            <a:r>
              <a:rPr lang="en-US" sz="2799">
                <a:solidFill>
                  <a:srgbClr val="000000"/>
                </a:solidFill>
                <a:latin typeface="Poppins"/>
              </a:rPr>
              <a:t>, so further analysis can be carried out.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95848" y="3939738"/>
            <a:ext cx="2390815" cy="2390815"/>
            <a:chOff x="0" y="0"/>
            <a:chExt cx="812800" cy="812800"/>
          </a:xfrm>
        </p:grpSpPr>
        <p:sp>
          <p:nvSpPr>
            <p:cNvPr id="3" name="Freeform 3"/>
            <p:cNvSpPr/>
            <p:nvPr/>
          </p:nvSpPr>
          <p:spPr>
            <a:xfrm>
              <a:off x="0" y="0"/>
              <a:ext cx="812800" cy="812800"/>
            </a:xfrm>
            <a:custGeom>
              <a:avLst/>
              <a:gdLst/>
              <a:ahLst/>
              <a:cxnLst/>
              <a:rect l="l" t="t" r="r" b="b"/>
              <a:pathLst>
                <a:path w="812800" h="812800">
                  <a:moveTo>
                    <a:pt x="113337" y="0"/>
                  </a:moveTo>
                  <a:lnTo>
                    <a:pt x="699463" y="0"/>
                  </a:lnTo>
                  <a:cubicBezTo>
                    <a:pt x="729522" y="0"/>
                    <a:pt x="758350" y="11941"/>
                    <a:pt x="779604" y="33196"/>
                  </a:cubicBezTo>
                  <a:cubicBezTo>
                    <a:pt x="800859" y="54450"/>
                    <a:pt x="812800" y="83278"/>
                    <a:pt x="812800" y="113337"/>
                  </a:cubicBezTo>
                  <a:lnTo>
                    <a:pt x="812800" y="699463"/>
                  </a:lnTo>
                  <a:cubicBezTo>
                    <a:pt x="812800" y="729522"/>
                    <a:pt x="800859" y="758350"/>
                    <a:pt x="779604" y="779604"/>
                  </a:cubicBezTo>
                  <a:cubicBezTo>
                    <a:pt x="758350" y="800859"/>
                    <a:pt x="729522" y="812800"/>
                    <a:pt x="699463" y="812800"/>
                  </a:cubicBezTo>
                  <a:lnTo>
                    <a:pt x="113337" y="812800"/>
                  </a:lnTo>
                  <a:cubicBezTo>
                    <a:pt x="83278" y="812800"/>
                    <a:pt x="54450" y="800859"/>
                    <a:pt x="33196" y="779604"/>
                  </a:cubicBezTo>
                  <a:cubicBezTo>
                    <a:pt x="11941" y="758350"/>
                    <a:pt x="0" y="729522"/>
                    <a:pt x="0" y="699463"/>
                  </a:cubicBezTo>
                  <a:lnTo>
                    <a:pt x="0" y="113337"/>
                  </a:lnTo>
                  <a:cubicBezTo>
                    <a:pt x="0" y="83278"/>
                    <a:pt x="11941" y="54450"/>
                    <a:pt x="33196" y="33196"/>
                  </a:cubicBezTo>
                  <a:cubicBezTo>
                    <a:pt x="54450" y="11941"/>
                    <a:pt x="83278" y="0"/>
                    <a:pt x="113337" y="0"/>
                  </a:cubicBezTo>
                  <a:close/>
                </a:path>
              </a:pathLst>
            </a:custGeom>
            <a:solidFill>
              <a:srgbClr val="3287FB"/>
            </a:solidFill>
          </p:spPr>
        </p:sp>
        <p:sp>
          <p:nvSpPr>
            <p:cNvPr id="4" name="TextBox 4"/>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grpSp>
        <p:nvGrpSpPr>
          <p:cNvPr id="5" name="Group 5"/>
          <p:cNvGrpSpPr/>
          <p:nvPr/>
        </p:nvGrpSpPr>
        <p:grpSpPr>
          <a:xfrm>
            <a:off x="5938583" y="3897903"/>
            <a:ext cx="2390815" cy="2390815"/>
            <a:chOff x="0" y="0"/>
            <a:chExt cx="812800" cy="812800"/>
          </a:xfrm>
        </p:grpSpPr>
        <p:sp>
          <p:nvSpPr>
            <p:cNvPr id="6" name="Freeform 6"/>
            <p:cNvSpPr/>
            <p:nvPr/>
          </p:nvSpPr>
          <p:spPr>
            <a:xfrm>
              <a:off x="0" y="0"/>
              <a:ext cx="812800" cy="812800"/>
            </a:xfrm>
            <a:custGeom>
              <a:avLst/>
              <a:gdLst/>
              <a:ahLst/>
              <a:cxnLst/>
              <a:rect l="l" t="t" r="r" b="b"/>
              <a:pathLst>
                <a:path w="812800" h="812800">
                  <a:moveTo>
                    <a:pt x="113337" y="0"/>
                  </a:moveTo>
                  <a:lnTo>
                    <a:pt x="699463" y="0"/>
                  </a:lnTo>
                  <a:cubicBezTo>
                    <a:pt x="729522" y="0"/>
                    <a:pt x="758350" y="11941"/>
                    <a:pt x="779604" y="33196"/>
                  </a:cubicBezTo>
                  <a:cubicBezTo>
                    <a:pt x="800859" y="54450"/>
                    <a:pt x="812800" y="83278"/>
                    <a:pt x="812800" y="113337"/>
                  </a:cubicBezTo>
                  <a:lnTo>
                    <a:pt x="812800" y="699463"/>
                  </a:lnTo>
                  <a:cubicBezTo>
                    <a:pt x="812800" y="729522"/>
                    <a:pt x="800859" y="758350"/>
                    <a:pt x="779604" y="779604"/>
                  </a:cubicBezTo>
                  <a:cubicBezTo>
                    <a:pt x="758350" y="800859"/>
                    <a:pt x="729522" y="812800"/>
                    <a:pt x="699463" y="812800"/>
                  </a:cubicBezTo>
                  <a:lnTo>
                    <a:pt x="113337" y="812800"/>
                  </a:lnTo>
                  <a:cubicBezTo>
                    <a:pt x="83278" y="812800"/>
                    <a:pt x="54450" y="800859"/>
                    <a:pt x="33196" y="779604"/>
                  </a:cubicBezTo>
                  <a:cubicBezTo>
                    <a:pt x="11941" y="758350"/>
                    <a:pt x="0" y="729522"/>
                    <a:pt x="0" y="699463"/>
                  </a:cubicBezTo>
                  <a:lnTo>
                    <a:pt x="0" y="113337"/>
                  </a:lnTo>
                  <a:cubicBezTo>
                    <a:pt x="0" y="83278"/>
                    <a:pt x="11941" y="54450"/>
                    <a:pt x="33196" y="33196"/>
                  </a:cubicBezTo>
                  <a:cubicBezTo>
                    <a:pt x="54450" y="11941"/>
                    <a:pt x="83278" y="0"/>
                    <a:pt x="113337" y="0"/>
                  </a:cubicBezTo>
                  <a:close/>
                </a:path>
              </a:pathLst>
            </a:custGeom>
            <a:solidFill>
              <a:srgbClr val="3287FB"/>
            </a:solidFill>
          </p:spPr>
        </p:sp>
        <p:sp>
          <p:nvSpPr>
            <p:cNvPr id="7" name="TextBox 7"/>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grpSp>
        <p:nvGrpSpPr>
          <p:cNvPr id="8" name="Group 8"/>
          <p:cNvGrpSpPr/>
          <p:nvPr/>
        </p:nvGrpSpPr>
        <p:grpSpPr>
          <a:xfrm>
            <a:off x="14388710" y="3897903"/>
            <a:ext cx="2390815" cy="2390815"/>
            <a:chOff x="0" y="0"/>
            <a:chExt cx="3187754" cy="3187754"/>
          </a:xfrm>
        </p:grpSpPr>
        <p:grpSp>
          <p:nvGrpSpPr>
            <p:cNvPr id="9" name="Group 9"/>
            <p:cNvGrpSpPr/>
            <p:nvPr/>
          </p:nvGrpSpPr>
          <p:grpSpPr>
            <a:xfrm>
              <a:off x="0" y="0"/>
              <a:ext cx="3187754" cy="3187754"/>
              <a:chOff x="0" y="0"/>
              <a:chExt cx="812800" cy="812800"/>
            </a:xfrm>
          </p:grpSpPr>
          <p:sp>
            <p:nvSpPr>
              <p:cNvPr id="10" name="Freeform 10"/>
              <p:cNvSpPr/>
              <p:nvPr/>
            </p:nvSpPr>
            <p:spPr>
              <a:xfrm>
                <a:off x="0" y="0"/>
                <a:ext cx="812800" cy="812800"/>
              </a:xfrm>
              <a:custGeom>
                <a:avLst/>
                <a:gdLst/>
                <a:ahLst/>
                <a:cxnLst/>
                <a:rect l="l" t="t" r="r" b="b"/>
                <a:pathLst>
                  <a:path w="812800" h="812800">
                    <a:moveTo>
                      <a:pt x="113337" y="0"/>
                    </a:moveTo>
                    <a:lnTo>
                      <a:pt x="699463" y="0"/>
                    </a:lnTo>
                    <a:cubicBezTo>
                      <a:pt x="729522" y="0"/>
                      <a:pt x="758350" y="11941"/>
                      <a:pt x="779604" y="33196"/>
                    </a:cubicBezTo>
                    <a:cubicBezTo>
                      <a:pt x="800859" y="54450"/>
                      <a:pt x="812800" y="83278"/>
                      <a:pt x="812800" y="113337"/>
                    </a:cubicBezTo>
                    <a:lnTo>
                      <a:pt x="812800" y="699463"/>
                    </a:lnTo>
                    <a:cubicBezTo>
                      <a:pt x="812800" y="729522"/>
                      <a:pt x="800859" y="758350"/>
                      <a:pt x="779604" y="779604"/>
                    </a:cubicBezTo>
                    <a:cubicBezTo>
                      <a:pt x="758350" y="800859"/>
                      <a:pt x="729522" y="812800"/>
                      <a:pt x="699463" y="812800"/>
                    </a:cubicBezTo>
                    <a:lnTo>
                      <a:pt x="113337" y="812800"/>
                    </a:lnTo>
                    <a:cubicBezTo>
                      <a:pt x="83278" y="812800"/>
                      <a:pt x="54450" y="800859"/>
                      <a:pt x="33196" y="779604"/>
                    </a:cubicBezTo>
                    <a:cubicBezTo>
                      <a:pt x="11941" y="758350"/>
                      <a:pt x="0" y="729522"/>
                      <a:pt x="0" y="699463"/>
                    </a:cubicBezTo>
                    <a:lnTo>
                      <a:pt x="0" y="113337"/>
                    </a:lnTo>
                    <a:cubicBezTo>
                      <a:pt x="0" y="83278"/>
                      <a:pt x="11941" y="54450"/>
                      <a:pt x="33196" y="33196"/>
                    </a:cubicBezTo>
                    <a:cubicBezTo>
                      <a:pt x="54450" y="11941"/>
                      <a:pt x="83278" y="0"/>
                      <a:pt x="113337" y="0"/>
                    </a:cubicBezTo>
                    <a:close/>
                  </a:path>
                </a:pathLst>
              </a:custGeom>
              <a:solidFill>
                <a:srgbClr val="3287FB"/>
              </a:solidFill>
            </p:spPr>
          </p:sp>
          <p:sp>
            <p:nvSpPr>
              <p:cNvPr id="11" name="TextBox 11"/>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12" name="Freeform 12"/>
            <p:cNvSpPr/>
            <p:nvPr/>
          </p:nvSpPr>
          <p:spPr>
            <a:xfrm>
              <a:off x="362770" y="362770"/>
              <a:ext cx="2462213" cy="2462213"/>
            </a:xfrm>
            <a:custGeom>
              <a:avLst/>
              <a:gdLst/>
              <a:ahLst/>
              <a:cxnLst/>
              <a:rect l="l" t="t" r="r" b="b"/>
              <a:pathLst>
                <a:path w="2462213" h="2462213">
                  <a:moveTo>
                    <a:pt x="0" y="0"/>
                  </a:moveTo>
                  <a:lnTo>
                    <a:pt x="2462213" y="0"/>
                  </a:lnTo>
                  <a:lnTo>
                    <a:pt x="2462213" y="2462213"/>
                  </a:lnTo>
                  <a:lnTo>
                    <a:pt x="0" y="24622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3" name="Freeform 13"/>
          <p:cNvSpPr/>
          <p:nvPr/>
        </p:nvSpPr>
        <p:spPr>
          <a:xfrm rot="-645065">
            <a:off x="11726470" y="8433437"/>
            <a:ext cx="8173128" cy="7733823"/>
          </a:xfrm>
          <a:custGeom>
            <a:avLst/>
            <a:gdLst/>
            <a:ahLst/>
            <a:cxnLst/>
            <a:rect l="l" t="t" r="r" b="b"/>
            <a:pathLst>
              <a:path w="8173128" h="7733823">
                <a:moveTo>
                  <a:pt x="0" y="0"/>
                </a:moveTo>
                <a:lnTo>
                  <a:pt x="8173129" y="0"/>
                </a:lnTo>
                <a:lnTo>
                  <a:pt x="8173129" y="7733822"/>
                </a:lnTo>
                <a:lnTo>
                  <a:pt x="0" y="7733822"/>
                </a:lnTo>
                <a:lnTo>
                  <a:pt x="0" y="0"/>
                </a:lnTo>
                <a:close/>
              </a:path>
            </a:pathLst>
          </a:custGeom>
          <a:blipFill>
            <a:blip r:embed="rId4">
              <a:alphaModFix amt="50000"/>
            </a:blip>
            <a:stretch>
              <a:fillRect/>
            </a:stretch>
          </a:blipFill>
        </p:spPr>
      </p:sp>
      <p:grpSp>
        <p:nvGrpSpPr>
          <p:cNvPr id="14" name="Group 14"/>
          <p:cNvGrpSpPr/>
          <p:nvPr/>
        </p:nvGrpSpPr>
        <p:grpSpPr>
          <a:xfrm>
            <a:off x="10457051" y="3939738"/>
            <a:ext cx="2390815" cy="2390815"/>
            <a:chOff x="0" y="0"/>
            <a:chExt cx="3187754" cy="3187754"/>
          </a:xfrm>
        </p:grpSpPr>
        <p:grpSp>
          <p:nvGrpSpPr>
            <p:cNvPr id="15" name="Group 15"/>
            <p:cNvGrpSpPr/>
            <p:nvPr/>
          </p:nvGrpSpPr>
          <p:grpSpPr>
            <a:xfrm>
              <a:off x="0" y="0"/>
              <a:ext cx="3187754" cy="3187754"/>
              <a:chOff x="0" y="0"/>
              <a:chExt cx="812800" cy="812800"/>
            </a:xfrm>
          </p:grpSpPr>
          <p:sp>
            <p:nvSpPr>
              <p:cNvPr id="16" name="Freeform 16"/>
              <p:cNvSpPr/>
              <p:nvPr/>
            </p:nvSpPr>
            <p:spPr>
              <a:xfrm>
                <a:off x="0" y="0"/>
                <a:ext cx="812800" cy="812800"/>
              </a:xfrm>
              <a:custGeom>
                <a:avLst/>
                <a:gdLst/>
                <a:ahLst/>
                <a:cxnLst/>
                <a:rect l="l" t="t" r="r" b="b"/>
                <a:pathLst>
                  <a:path w="812800" h="812800">
                    <a:moveTo>
                      <a:pt x="83144" y="0"/>
                    </a:moveTo>
                    <a:lnTo>
                      <a:pt x="729656" y="0"/>
                    </a:lnTo>
                    <a:cubicBezTo>
                      <a:pt x="775575" y="0"/>
                      <a:pt x="812800" y="37225"/>
                      <a:pt x="812800" y="83144"/>
                    </a:cubicBezTo>
                    <a:lnTo>
                      <a:pt x="812800" y="729656"/>
                    </a:lnTo>
                    <a:cubicBezTo>
                      <a:pt x="812800" y="775575"/>
                      <a:pt x="775575" y="812800"/>
                      <a:pt x="729656" y="812800"/>
                    </a:cubicBezTo>
                    <a:lnTo>
                      <a:pt x="83144" y="812800"/>
                    </a:lnTo>
                    <a:cubicBezTo>
                      <a:pt x="37225" y="812800"/>
                      <a:pt x="0" y="775575"/>
                      <a:pt x="0" y="729656"/>
                    </a:cubicBezTo>
                    <a:lnTo>
                      <a:pt x="0" y="83144"/>
                    </a:lnTo>
                    <a:cubicBezTo>
                      <a:pt x="0" y="37225"/>
                      <a:pt x="37225" y="0"/>
                      <a:pt x="83144" y="0"/>
                    </a:cubicBezTo>
                    <a:close/>
                  </a:path>
                </a:pathLst>
              </a:custGeom>
              <a:solidFill>
                <a:srgbClr val="3287FB"/>
              </a:solidFill>
            </p:spPr>
          </p:sp>
          <p:sp>
            <p:nvSpPr>
              <p:cNvPr id="17" name="TextBox 17"/>
              <p:cNvSpPr txBox="1"/>
              <p:nvPr/>
            </p:nvSpPr>
            <p:spPr>
              <a:xfrm>
                <a:off x="0" y="19050"/>
                <a:ext cx="812800" cy="793750"/>
              </a:xfrm>
              <a:prstGeom prst="rect">
                <a:avLst/>
              </a:prstGeom>
            </p:spPr>
            <p:txBody>
              <a:bodyPr lIns="130231" tIns="130231" rIns="130231" bIns="130231" rtlCol="0" anchor="ctr"/>
              <a:lstStyle/>
              <a:p>
                <a:pPr algn="ctr">
                  <a:lnSpc>
                    <a:spcPts val="1939"/>
                  </a:lnSpc>
                </a:pPr>
                <a:endParaRPr/>
              </a:p>
            </p:txBody>
          </p:sp>
        </p:grpSp>
        <p:sp>
          <p:nvSpPr>
            <p:cNvPr id="18" name="Freeform 18"/>
            <p:cNvSpPr/>
            <p:nvPr/>
          </p:nvSpPr>
          <p:spPr>
            <a:xfrm>
              <a:off x="398052" y="398052"/>
              <a:ext cx="2391650" cy="2391650"/>
            </a:xfrm>
            <a:custGeom>
              <a:avLst/>
              <a:gdLst/>
              <a:ahLst/>
              <a:cxnLst/>
              <a:rect l="l" t="t" r="r" b="b"/>
              <a:pathLst>
                <a:path w="2391650" h="2391650">
                  <a:moveTo>
                    <a:pt x="0" y="0"/>
                  </a:moveTo>
                  <a:lnTo>
                    <a:pt x="2391650" y="0"/>
                  </a:lnTo>
                  <a:lnTo>
                    <a:pt x="2391650" y="2391650"/>
                  </a:lnTo>
                  <a:lnTo>
                    <a:pt x="0" y="2391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898711" y="1081086"/>
              <a:ext cx="905592" cy="512791"/>
            </a:xfrm>
            <a:custGeom>
              <a:avLst/>
              <a:gdLst/>
              <a:ahLst/>
              <a:cxnLst/>
              <a:rect l="l" t="t" r="r" b="b"/>
              <a:pathLst>
                <a:path w="905592" h="512791">
                  <a:moveTo>
                    <a:pt x="0" y="0"/>
                  </a:moveTo>
                  <a:lnTo>
                    <a:pt x="905591" y="0"/>
                  </a:lnTo>
                  <a:lnTo>
                    <a:pt x="905591" y="512791"/>
                  </a:lnTo>
                  <a:lnTo>
                    <a:pt x="0" y="5127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0" name="Freeform 20"/>
          <p:cNvSpPr/>
          <p:nvPr/>
        </p:nvSpPr>
        <p:spPr>
          <a:xfrm>
            <a:off x="6302840" y="4262159"/>
            <a:ext cx="1662303" cy="1662303"/>
          </a:xfrm>
          <a:custGeom>
            <a:avLst/>
            <a:gdLst/>
            <a:ahLst/>
            <a:cxnLst/>
            <a:rect l="l" t="t" r="r" b="b"/>
            <a:pathLst>
              <a:path w="1662303" h="1662303">
                <a:moveTo>
                  <a:pt x="0" y="0"/>
                </a:moveTo>
                <a:lnTo>
                  <a:pt x="1662302" y="0"/>
                </a:lnTo>
                <a:lnTo>
                  <a:pt x="1662302" y="1662303"/>
                </a:lnTo>
                <a:lnTo>
                  <a:pt x="0" y="16623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1941726" y="4332586"/>
            <a:ext cx="1699058" cy="1621828"/>
          </a:xfrm>
          <a:custGeom>
            <a:avLst/>
            <a:gdLst/>
            <a:ahLst/>
            <a:cxnLst/>
            <a:rect l="l" t="t" r="r" b="b"/>
            <a:pathLst>
              <a:path w="1699058" h="1621828">
                <a:moveTo>
                  <a:pt x="0" y="0"/>
                </a:moveTo>
                <a:lnTo>
                  <a:pt x="1699058" y="0"/>
                </a:lnTo>
                <a:lnTo>
                  <a:pt x="1699058" y="1621828"/>
                </a:lnTo>
                <a:lnTo>
                  <a:pt x="0" y="16218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22"/>
          <p:cNvSpPr txBox="1"/>
          <p:nvPr/>
        </p:nvSpPr>
        <p:spPr>
          <a:xfrm>
            <a:off x="5238289" y="1510458"/>
            <a:ext cx="7811423" cy="1298576"/>
          </a:xfrm>
          <a:prstGeom prst="rect">
            <a:avLst/>
          </a:prstGeom>
        </p:spPr>
        <p:txBody>
          <a:bodyPr lIns="0" tIns="0" rIns="0" bIns="0" rtlCol="0" anchor="t">
            <a:spAutoFit/>
          </a:bodyPr>
          <a:lstStyle/>
          <a:p>
            <a:pPr algn="ctr">
              <a:lnSpc>
                <a:spcPts val="4850"/>
              </a:lnSpc>
            </a:pPr>
            <a:r>
              <a:rPr lang="en-US" sz="5000">
                <a:solidFill>
                  <a:srgbClr val="000000"/>
                </a:solidFill>
                <a:latin typeface="Poppins Bold"/>
              </a:rPr>
              <a:t>Exploratory Data</a:t>
            </a:r>
          </a:p>
          <a:p>
            <a:pPr algn="ctr">
              <a:lnSpc>
                <a:spcPts val="4850"/>
              </a:lnSpc>
            </a:pPr>
            <a:r>
              <a:rPr lang="en-US" sz="5000">
                <a:solidFill>
                  <a:srgbClr val="000000"/>
                </a:solidFill>
                <a:latin typeface="Poppins Bold"/>
              </a:rPr>
              <a:t>Analysis</a:t>
            </a:r>
          </a:p>
        </p:txBody>
      </p:sp>
      <p:sp>
        <p:nvSpPr>
          <p:cNvPr id="23" name="TextBox 23"/>
          <p:cNvSpPr txBox="1"/>
          <p:nvPr/>
        </p:nvSpPr>
        <p:spPr>
          <a:xfrm>
            <a:off x="943307" y="6578702"/>
            <a:ext cx="3695896"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Data Distribution</a:t>
            </a:r>
          </a:p>
        </p:txBody>
      </p:sp>
      <p:sp>
        <p:nvSpPr>
          <p:cNvPr id="24" name="TextBox 24"/>
          <p:cNvSpPr txBox="1"/>
          <p:nvPr/>
        </p:nvSpPr>
        <p:spPr>
          <a:xfrm>
            <a:off x="5048779" y="6578702"/>
            <a:ext cx="4432596"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Data Visualization</a:t>
            </a:r>
          </a:p>
        </p:txBody>
      </p:sp>
      <p:sp>
        <p:nvSpPr>
          <p:cNvPr id="25" name="TextBox 25"/>
          <p:cNvSpPr txBox="1"/>
          <p:nvPr/>
        </p:nvSpPr>
        <p:spPr>
          <a:xfrm>
            <a:off x="9891884" y="6578702"/>
            <a:ext cx="3521150" cy="1179486"/>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Deep-dive Exploration</a:t>
            </a:r>
          </a:p>
        </p:txBody>
      </p:sp>
      <p:sp>
        <p:nvSpPr>
          <p:cNvPr id="26" name="TextBox 26"/>
          <p:cNvSpPr txBox="1"/>
          <p:nvPr/>
        </p:nvSpPr>
        <p:spPr>
          <a:xfrm>
            <a:off x="13823543" y="6578702"/>
            <a:ext cx="3521150"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42363" y="2929045"/>
            <a:ext cx="3203273" cy="3203273"/>
            <a:chOff x="0" y="0"/>
            <a:chExt cx="812800" cy="812800"/>
          </a:xfrm>
        </p:grpSpPr>
        <p:sp>
          <p:nvSpPr>
            <p:cNvPr id="3" name="Freeform 3"/>
            <p:cNvSpPr/>
            <p:nvPr/>
          </p:nvSpPr>
          <p:spPr>
            <a:xfrm>
              <a:off x="0" y="0"/>
              <a:ext cx="812800" cy="812800"/>
            </a:xfrm>
            <a:custGeom>
              <a:avLst/>
              <a:gdLst/>
              <a:ahLst/>
              <a:cxnLst/>
              <a:rect l="l" t="t" r="r" b="b"/>
              <a:pathLst>
                <a:path w="812800" h="812800">
                  <a:moveTo>
                    <a:pt x="84591" y="0"/>
                  </a:moveTo>
                  <a:lnTo>
                    <a:pt x="728209" y="0"/>
                  </a:lnTo>
                  <a:cubicBezTo>
                    <a:pt x="750644" y="0"/>
                    <a:pt x="772160" y="8912"/>
                    <a:pt x="788024" y="24776"/>
                  </a:cubicBezTo>
                  <a:cubicBezTo>
                    <a:pt x="803888" y="40640"/>
                    <a:pt x="812800" y="62156"/>
                    <a:pt x="812800" y="84591"/>
                  </a:cubicBezTo>
                  <a:lnTo>
                    <a:pt x="812800" y="728209"/>
                  </a:lnTo>
                  <a:cubicBezTo>
                    <a:pt x="812800" y="750644"/>
                    <a:pt x="803888" y="772160"/>
                    <a:pt x="788024" y="788024"/>
                  </a:cubicBezTo>
                  <a:cubicBezTo>
                    <a:pt x="772160" y="803888"/>
                    <a:pt x="750644" y="812800"/>
                    <a:pt x="728209" y="812800"/>
                  </a:cubicBezTo>
                  <a:lnTo>
                    <a:pt x="84591" y="812800"/>
                  </a:lnTo>
                  <a:cubicBezTo>
                    <a:pt x="62156" y="812800"/>
                    <a:pt x="40640" y="803888"/>
                    <a:pt x="24776" y="788024"/>
                  </a:cubicBezTo>
                  <a:cubicBezTo>
                    <a:pt x="8912" y="772160"/>
                    <a:pt x="0" y="750644"/>
                    <a:pt x="0" y="728209"/>
                  </a:cubicBezTo>
                  <a:lnTo>
                    <a:pt x="0" y="84591"/>
                  </a:lnTo>
                  <a:cubicBezTo>
                    <a:pt x="0" y="62156"/>
                    <a:pt x="8912" y="40640"/>
                    <a:pt x="24776" y="24776"/>
                  </a:cubicBezTo>
                  <a:cubicBezTo>
                    <a:pt x="40640" y="8912"/>
                    <a:pt x="62156" y="0"/>
                    <a:pt x="84591" y="0"/>
                  </a:cubicBezTo>
                  <a:close/>
                </a:path>
              </a:pathLst>
            </a:custGeom>
            <a:solidFill>
              <a:srgbClr val="3287FB"/>
            </a:solidFill>
          </p:spPr>
        </p:sp>
        <p:sp>
          <p:nvSpPr>
            <p:cNvPr id="4" name="TextBox 4"/>
            <p:cNvSpPr txBox="1"/>
            <p:nvPr/>
          </p:nvSpPr>
          <p:spPr>
            <a:xfrm>
              <a:off x="0" y="19050"/>
              <a:ext cx="812800" cy="793750"/>
            </a:xfrm>
            <a:prstGeom prst="rect">
              <a:avLst/>
            </a:prstGeom>
          </p:spPr>
          <p:txBody>
            <a:bodyPr lIns="128004" tIns="128004" rIns="128004" bIns="128004" rtlCol="0" anchor="ctr"/>
            <a:lstStyle/>
            <a:p>
              <a:pPr algn="ctr">
                <a:lnSpc>
                  <a:spcPts val="1939"/>
                </a:lnSpc>
              </a:pPr>
              <a:endParaRPr/>
            </a:p>
          </p:txBody>
        </p:sp>
      </p:grpSp>
      <p:sp>
        <p:nvSpPr>
          <p:cNvPr id="5" name="TextBox 5"/>
          <p:cNvSpPr txBox="1"/>
          <p:nvPr/>
        </p:nvSpPr>
        <p:spPr>
          <a:xfrm>
            <a:off x="6668073" y="6516213"/>
            <a:ext cx="4951853"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Data Distribution</a:t>
            </a:r>
          </a:p>
        </p:txBody>
      </p:sp>
      <p:sp>
        <p:nvSpPr>
          <p:cNvPr id="6" name="Freeform 6"/>
          <p:cNvSpPr/>
          <p:nvPr/>
        </p:nvSpPr>
        <p:spPr>
          <a:xfrm rot="-645065">
            <a:off x="-4462361" y="-4312706"/>
            <a:ext cx="8173128" cy="7733823"/>
          </a:xfrm>
          <a:custGeom>
            <a:avLst/>
            <a:gdLst/>
            <a:ahLst/>
            <a:cxnLst/>
            <a:rect l="l" t="t" r="r" b="b"/>
            <a:pathLst>
              <a:path w="8173128" h="7733823">
                <a:moveTo>
                  <a:pt x="0" y="0"/>
                </a:moveTo>
                <a:lnTo>
                  <a:pt x="8173128" y="0"/>
                </a:lnTo>
                <a:lnTo>
                  <a:pt x="8173128" y="7733822"/>
                </a:lnTo>
                <a:lnTo>
                  <a:pt x="0" y="7733822"/>
                </a:lnTo>
                <a:lnTo>
                  <a:pt x="0" y="0"/>
                </a:lnTo>
                <a:close/>
              </a:path>
            </a:pathLst>
          </a:custGeom>
          <a:blipFill>
            <a:blip r:embed="rId2">
              <a:alphaModFix amt="50000"/>
            </a:blip>
            <a:stretch>
              <a:fillRect/>
            </a:stretch>
          </a:blipFill>
        </p:spPr>
      </p:sp>
      <p:sp>
        <p:nvSpPr>
          <p:cNvPr id="7" name="Freeform 7"/>
          <p:cNvSpPr/>
          <p:nvPr/>
        </p:nvSpPr>
        <p:spPr>
          <a:xfrm>
            <a:off x="8030959" y="3468233"/>
            <a:ext cx="2226082" cy="2124896"/>
          </a:xfrm>
          <a:custGeom>
            <a:avLst/>
            <a:gdLst/>
            <a:ahLst/>
            <a:cxnLst/>
            <a:rect l="l" t="t" r="r" b="b"/>
            <a:pathLst>
              <a:path w="2226082" h="2124896">
                <a:moveTo>
                  <a:pt x="0" y="0"/>
                </a:moveTo>
                <a:lnTo>
                  <a:pt x="2226082" y="0"/>
                </a:lnTo>
                <a:lnTo>
                  <a:pt x="2226082" y="2124897"/>
                </a:lnTo>
                <a:lnTo>
                  <a:pt x="0" y="21248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2924" y="1974249"/>
            <a:ext cx="10410299" cy="6958944"/>
          </a:xfrm>
          <a:custGeom>
            <a:avLst/>
            <a:gdLst/>
            <a:ahLst/>
            <a:cxnLst/>
            <a:rect l="l" t="t" r="r" b="b"/>
            <a:pathLst>
              <a:path w="10410299" h="6958944">
                <a:moveTo>
                  <a:pt x="0" y="0"/>
                </a:moveTo>
                <a:lnTo>
                  <a:pt x="10410299" y="0"/>
                </a:lnTo>
                <a:lnTo>
                  <a:pt x="10410299" y="6958944"/>
                </a:lnTo>
                <a:lnTo>
                  <a:pt x="0" y="6958944"/>
                </a:lnTo>
                <a:lnTo>
                  <a:pt x="0" y="0"/>
                </a:lnTo>
                <a:close/>
              </a:path>
            </a:pathLst>
          </a:custGeom>
          <a:blipFill>
            <a:blip r:embed="rId2"/>
            <a:stretch>
              <a:fillRect/>
            </a:stretch>
          </a:blipFill>
        </p:spPr>
      </p:sp>
      <p:sp>
        <p:nvSpPr>
          <p:cNvPr id="3" name="TextBox 3"/>
          <p:cNvSpPr txBox="1"/>
          <p:nvPr/>
        </p:nvSpPr>
        <p:spPr>
          <a:xfrm>
            <a:off x="6668073" y="904875"/>
            <a:ext cx="4951853"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Data Distribution</a:t>
            </a:r>
          </a:p>
        </p:txBody>
      </p:sp>
      <p:sp>
        <p:nvSpPr>
          <p:cNvPr id="4" name="TextBox 4"/>
          <p:cNvSpPr txBox="1"/>
          <p:nvPr/>
        </p:nvSpPr>
        <p:spPr>
          <a:xfrm>
            <a:off x="12423475" y="4138295"/>
            <a:ext cx="8279556" cy="1005205"/>
          </a:xfrm>
          <a:prstGeom prst="rect">
            <a:avLst/>
          </a:prstGeom>
        </p:spPr>
        <p:txBody>
          <a:bodyPr lIns="0" tIns="0" rIns="0" bIns="0" rtlCol="0" anchor="t">
            <a:spAutoFit/>
          </a:bodyPr>
          <a:lstStyle/>
          <a:p>
            <a:pPr>
              <a:lnSpc>
                <a:spcPts val="3919"/>
              </a:lnSpc>
            </a:pPr>
            <a:r>
              <a:rPr lang="en-US" sz="2799">
                <a:solidFill>
                  <a:srgbClr val="000000"/>
                </a:solidFill>
                <a:latin typeface="Poppins"/>
              </a:rPr>
              <a:t>Conclusion :</a:t>
            </a:r>
          </a:p>
          <a:p>
            <a:pPr>
              <a:lnSpc>
                <a:spcPts val="3919"/>
              </a:lnSpc>
              <a:spcBef>
                <a:spcPct val="0"/>
              </a:spcBef>
            </a:pPr>
            <a:r>
              <a:rPr lang="en-US" sz="2799">
                <a:solidFill>
                  <a:srgbClr val="000000"/>
                </a:solidFill>
                <a:latin typeface="Poppins"/>
              </a:rPr>
              <a:t>The spread is quite diverse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81201" y="1974249"/>
            <a:ext cx="15525599" cy="5078273"/>
          </a:xfrm>
          <a:custGeom>
            <a:avLst/>
            <a:gdLst/>
            <a:ahLst/>
            <a:cxnLst/>
            <a:rect l="l" t="t" r="r" b="b"/>
            <a:pathLst>
              <a:path w="15525599" h="5078273">
                <a:moveTo>
                  <a:pt x="0" y="0"/>
                </a:moveTo>
                <a:lnTo>
                  <a:pt x="15525598" y="0"/>
                </a:lnTo>
                <a:lnTo>
                  <a:pt x="15525598" y="5078273"/>
                </a:lnTo>
                <a:lnTo>
                  <a:pt x="0" y="5078273"/>
                </a:lnTo>
                <a:lnTo>
                  <a:pt x="0" y="0"/>
                </a:lnTo>
                <a:close/>
              </a:path>
            </a:pathLst>
          </a:custGeom>
          <a:blipFill>
            <a:blip r:embed="rId2"/>
            <a:stretch>
              <a:fillRect/>
            </a:stretch>
          </a:blipFill>
        </p:spPr>
      </p:sp>
      <p:sp>
        <p:nvSpPr>
          <p:cNvPr id="3" name="TextBox 3"/>
          <p:cNvSpPr txBox="1"/>
          <p:nvPr/>
        </p:nvSpPr>
        <p:spPr>
          <a:xfrm>
            <a:off x="6133636" y="904875"/>
            <a:ext cx="6020727"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Univariate Analysis </a:t>
            </a:r>
          </a:p>
        </p:txBody>
      </p:sp>
      <p:sp>
        <p:nvSpPr>
          <p:cNvPr id="4" name="TextBox 4"/>
          <p:cNvSpPr txBox="1"/>
          <p:nvPr/>
        </p:nvSpPr>
        <p:spPr>
          <a:xfrm>
            <a:off x="3201174" y="7428564"/>
            <a:ext cx="11885652" cy="1263015"/>
          </a:xfrm>
          <a:prstGeom prst="rect">
            <a:avLst/>
          </a:prstGeom>
        </p:spPr>
        <p:txBody>
          <a:bodyPr lIns="0" tIns="0" rIns="0" bIns="0" rtlCol="0" anchor="t">
            <a:spAutoFit/>
          </a:bodyPr>
          <a:lstStyle/>
          <a:p>
            <a:pPr algn="ctr">
              <a:lnSpc>
                <a:spcPts val="3359"/>
              </a:lnSpc>
            </a:pPr>
            <a:r>
              <a:rPr lang="en-US" sz="2399">
                <a:solidFill>
                  <a:srgbClr val="000000"/>
                </a:solidFill>
                <a:latin typeface="Poppins"/>
              </a:rPr>
              <a:t>Conclusion :</a:t>
            </a:r>
          </a:p>
          <a:p>
            <a:pPr algn="ctr">
              <a:lnSpc>
                <a:spcPts val="3359"/>
              </a:lnSpc>
            </a:pPr>
            <a:r>
              <a:rPr lang="en-US" sz="2399">
                <a:solidFill>
                  <a:srgbClr val="000000"/>
                </a:solidFill>
                <a:latin typeface="Poppins"/>
              </a:rPr>
              <a:t>the categorical columns tend to be </a:t>
            </a:r>
            <a:r>
              <a:rPr lang="en-US" sz="2399">
                <a:solidFill>
                  <a:srgbClr val="000000"/>
                </a:solidFill>
                <a:latin typeface="Poppins Bold"/>
              </a:rPr>
              <a:t>imbalance</a:t>
            </a:r>
            <a:r>
              <a:rPr lang="en-US" sz="2399">
                <a:solidFill>
                  <a:srgbClr val="000000"/>
                </a:solidFill>
                <a:latin typeface="Poppins"/>
              </a:rPr>
              <a:t>. this will have an impact when </a:t>
            </a:r>
          </a:p>
          <a:p>
            <a:pPr algn="ctr">
              <a:lnSpc>
                <a:spcPts val="3359"/>
              </a:lnSpc>
              <a:spcBef>
                <a:spcPct val="0"/>
              </a:spcBef>
            </a:pPr>
            <a:r>
              <a:rPr lang="en-US" sz="2399">
                <a:solidFill>
                  <a:srgbClr val="000000"/>
                </a:solidFill>
                <a:latin typeface="Poppins"/>
              </a:rPr>
              <a:t>segmentation is performed later.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8141" y="2183441"/>
            <a:ext cx="10904516" cy="5052874"/>
          </a:xfrm>
          <a:custGeom>
            <a:avLst/>
            <a:gdLst/>
            <a:ahLst/>
            <a:cxnLst/>
            <a:rect l="l" t="t" r="r" b="b"/>
            <a:pathLst>
              <a:path w="10904516" h="5052874">
                <a:moveTo>
                  <a:pt x="0" y="0"/>
                </a:moveTo>
                <a:lnTo>
                  <a:pt x="10904516" y="0"/>
                </a:lnTo>
                <a:lnTo>
                  <a:pt x="10904516" y="5052874"/>
                </a:lnTo>
                <a:lnTo>
                  <a:pt x="0" y="5052874"/>
                </a:lnTo>
                <a:lnTo>
                  <a:pt x="0" y="0"/>
                </a:lnTo>
                <a:close/>
              </a:path>
            </a:pathLst>
          </a:custGeom>
          <a:blipFill>
            <a:blip r:embed="rId2"/>
            <a:stretch>
              <a:fillRect/>
            </a:stretch>
          </a:blipFill>
        </p:spPr>
      </p:sp>
      <p:sp>
        <p:nvSpPr>
          <p:cNvPr id="3" name="TextBox 3"/>
          <p:cNvSpPr txBox="1"/>
          <p:nvPr/>
        </p:nvSpPr>
        <p:spPr>
          <a:xfrm>
            <a:off x="5711058" y="904875"/>
            <a:ext cx="6865883"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Multivariate Analysis </a:t>
            </a:r>
          </a:p>
        </p:txBody>
      </p:sp>
      <p:sp>
        <p:nvSpPr>
          <p:cNvPr id="4" name="TextBox 4"/>
          <p:cNvSpPr txBox="1"/>
          <p:nvPr/>
        </p:nvSpPr>
        <p:spPr>
          <a:xfrm>
            <a:off x="4991933" y="7864607"/>
            <a:ext cx="8304133" cy="424815"/>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Poppins"/>
              </a:rPr>
              <a:t>low correlation will have impact on segmentation later</a:t>
            </a:r>
          </a:p>
        </p:txBody>
      </p:sp>
      <p:sp>
        <p:nvSpPr>
          <p:cNvPr id="5" name="Freeform 5"/>
          <p:cNvSpPr/>
          <p:nvPr/>
        </p:nvSpPr>
        <p:spPr>
          <a:xfrm>
            <a:off x="12088601" y="1974249"/>
            <a:ext cx="5471257" cy="5471257"/>
          </a:xfrm>
          <a:custGeom>
            <a:avLst/>
            <a:gdLst/>
            <a:ahLst/>
            <a:cxnLst/>
            <a:rect l="l" t="t" r="r" b="b"/>
            <a:pathLst>
              <a:path w="5471257" h="5471257">
                <a:moveTo>
                  <a:pt x="0" y="0"/>
                </a:moveTo>
                <a:lnTo>
                  <a:pt x="5471258" y="0"/>
                </a:lnTo>
                <a:lnTo>
                  <a:pt x="5471258" y="5471258"/>
                </a:lnTo>
                <a:lnTo>
                  <a:pt x="0" y="5471258"/>
                </a:lnTo>
                <a:lnTo>
                  <a:pt x="0" y="0"/>
                </a:lnTo>
                <a:close/>
              </a:path>
            </a:pathLst>
          </a:custGeom>
          <a:blipFill>
            <a:blip r:embed="rId3"/>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42363" y="2908448"/>
            <a:ext cx="3203273" cy="3203273"/>
            <a:chOff x="0" y="0"/>
            <a:chExt cx="812800" cy="812800"/>
          </a:xfrm>
        </p:grpSpPr>
        <p:sp>
          <p:nvSpPr>
            <p:cNvPr id="3" name="Freeform 3"/>
            <p:cNvSpPr/>
            <p:nvPr/>
          </p:nvSpPr>
          <p:spPr>
            <a:xfrm>
              <a:off x="0" y="0"/>
              <a:ext cx="812800" cy="812800"/>
            </a:xfrm>
            <a:custGeom>
              <a:avLst/>
              <a:gdLst/>
              <a:ahLst/>
              <a:cxnLst/>
              <a:rect l="l" t="t" r="r" b="b"/>
              <a:pathLst>
                <a:path w="812800" h="812800">
                  <a:moveTo>
                    <a:pt x="84591" y="0"/>
                  </a:moveTo>
                  <a:lnTo>
                    <a:pt x="728209" y="0"/>
                  </a:lnTo>
                  <a:cubicBezTo>
                    <a:pt x="750644" y="0"/>
                    <a:pt x="772160" y="8912"/>
                    <a:pt x="788024" y="24776"/>
                  </a:cubicBezTo>
                  <a:cubicBezTo>
                    <a:pt x="803888" y="40640"/>
                    <a:pt x="812800" y="62156"/>
                    <a:pt x="812800" y="84591"/>
                  </a:cubicBezTo>
                  <a:lnTo>
                    <a:pt x="812800" y="728209"/>
                  </a:lnTo>
                  <a:cubicBezTo>
                    <a:pt x="812800" y="750644"/>
                    <a:pt x="803888" y="772160"/>
                    <a:pt x="788024" y="788024"/>
                  </a:cubicBezTo>
                  <a:cubicBezTo>
                    <a:pt x="772160" y="803888"/>
                    <a:pt x="750644" y="812800"/>
                    <a:pt x="728209" y="812800"/>
                  </a:cubicBezTo>
                  <a:lnTo>
                    <a:pt x="84591" y="812800"/>
                  </a:lnTo>
                  <a:cubicBezTo>
                    <a:pt x="62156" y="812800"/>
                    <a:pt x="40640" y="803888"/>
                    <a:pt x="24776" y="788024"/>
                  </a:cubicBezTo>
                  <a:cubicBezTo>
                    <a:pt x="8912" y="772160"/>
                    <a:pt x="0" y="750644"/>
                    <a:pt x="0" y="728209"/>
                  </a:cubicBezTo>
                  <a:lnTo>
                    <a:pt x="0" y="84591"/>
                  </a:lnTo>
                  <a:cubicBezTo>
                    <a:pt x="0" y="62156"/>
                    <a:pt x="8912" y="40640"/>
                    <a:pt x="24776" y="24776"/>
                  </a:cubicBezTo>
                  <a:cubicBezTo>
                    <a:pt x="40640" y="8912"/>
                    <a:pt x="62156" y="0"/>
                    <a:pt x="84591" y="0"/>
                  </a:cubicBezTo>
                  <a:close/>
                </a:path>
              </a:pathLst>
            </a:custGeom>
            <a:solidFill>
              <a:srgbClr val="3287FB"/>
            </a:solidFill>
          </p:spPr>
        </p:sp>
        <p:sp>
          <p:nvSpPr>
            <p:cNvPr id="4" name="TextBox 4"/>
            <p:cNvSpPr txBox="1"/>
            <p:nvPr/>
          </p:nvSpPr>
          <p:spPr>
            <a:xfrm>
              <a:off x="0" y="19050"/>
              <a:ext cx="812800" cy="793750"/>
            </a:xfrm>
            <a:prstGeom prst="rect">
              <a:avLst/>
            </a:prstGeom>
          </p:spPr>
          <p:txBody>
            <a:bodyPr lIns="128004" tIns="128004" rIns="128004" bIns="128004" rtlCol="0" anchor="ctr"/>
            <a:lstStyle/>
            <a:p>
              <a:pPr algn="ctr">
                <a:lnSpc>
                  <a:spcPts val="1939"/>
                </a:lnSpc>
              </a:pPr>
              <a:endParaRPr/>
            </a:p>
          </p:txBody>
        </p:sp>
      </p:grpSp>
      <p:sp>
        <p:nvSpPr>
          <p:cNvPr id="5" name="Freeform 5"/>
          <p:cNvSpPr/>
          <p:nvPr/>
        </p:nvSpPr>
        <p:spPr>
          <a:xfrm rot="-645065">
            <a:off x="15906877" y="5837942"/>
            <a:ext cx="8173128" cy="7733823"/>
          </a:xfrm>
          <a:custGeom>
            <a:avLst/>
            <a:gdLst/>
            <a:ahLst/>
            <a:cxnLst/>
            <a:rect l="l" t="t" r="r" b="b"/>
            <a:pathLst>
              <a:path w="8173128" h="7733823">
                <a:moveTo>
                  <a:pt x="0" y="0"/>
                </a:moveTo>
                <a:lnTo>
                  <a:pt x="8173129" y="0"/>
                </a:lnTo>
                <a:lnTo>
                  <a:pt x="8173129" y="7733823"/>
                </a:lnTo>
                <a:lnTo>
                  <a:pt x="0" y="7733823"/>
                </a:lnTo>
                <a:lnTo>
                  <a:pt x="0" y="0"/>
                </a:lnTo>
                <a:close/>
              </a:path>
            </a:pathLst>
          </a:custGeom>
          <a:blipFill>
            <a:blip r:embed="rId2">
              <a:alphaModFix amt="50000"/>
            </a:blip>
            <a:stretch>
              <a:fillRect/>
            </a:stretch>
          </a:blipFill>
        </p:spPr>
      </p:sp>
      <p:sp>
        <p:nvSpPr>
          <p:cNvPr id="6" name="Freeform 6"/>
          <p:cNvSpPr/>
          <p:nvPr/>
        </p:nvSpPr>
        <p:spPr>
          <a:xfrm>
            <a:off x="8000429" y="3366513"/>
            <a:ext cx="2287143" cy="2287143"/>
          </a:xfrm>
          <a:custGeom>
            <a:avLst/>
            <a:gdLst/>
            <a:ahLst/>
            <a:cxnLst/>
            <a:rect l="l" t="t" r="r" b="b"/>
            <a:pathLst>
              <a:path w="2287143" h="2287143">
                <a:moveTo>
                  <a:pt x="0" y="0"/>
                </a:moveTo>
                <a:lnTo>
                  <a:pt x="2287142" y="0"/>
                </a:lnTo>
                <a:lnTo>
                  <a:pt x="2287142" y="2287143"/>
                </a:lnTo>
                <a:lnTo>
                  <a:pt x="0" y="22871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6475930" y="6584436"/>
            <a:ext cx="5336140"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Data Visualization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09674" y="1974249"/>
            <a:ext cx="14068652" cy="4620263"/>
          </a:xfrm>
          <a:custGeom>
            <a:avLst/>
            <a:gdLst/>
            <a:ahLst/>
            <a:cxnLst/>
            <a:rect l="l" t="t" r="r" b="b"/>
            <a:pathLst>
              <a:path w="14068652" h="4620263">
                <a:moveTo>
                  <a:pt x="0" y="0"/>
                </a:moveTo>
                <a:lnTo>
                  <a:pt x="14068652" y="0"/>
                </a:lnTo>
                <a:lnTo>
                  <a:pt x="14068652" y="4620263"/>
                </a:lnTo>
                <a:lnTo>
                  <a:pt x="0" y="4620263"/>
                </a:lnTo>
                <a:lnTo>
                  <a:pt x="0" y="0"/>
                </a:lnTo>
                <a:close/>
              </a:path>
            </a:pathLst>
          </a:custGeom>
          <a:blipFill>
            <a:blip r:embed="rId2"/>
            <a:stretch>
              <a:fillRect/>
            </a:stretch>
          </a:blipFill>
        </p:spPr>
      </p:sp>
      <p:sp>
        <p:nvSpPr>
          <p:cNvPr id="3" name="TextBox 3"/>
          <p:cNvSpPr txBox="1"/>
          <p:nvPr/>
        </p:nvSpPr>
        <p:spPr>
          <a:xfrm>
            <a:off x="4589159" y="904875"/>
            <a:ext cx="9109683"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Number of Products Type Uses</a:t>
            </a:r>
          </a:p>
        </p:txBody>
      </p:sp>
      <p:sp>
        <p:nvSpPr>
          <p:cNvPr id="4" name="TextBox 4"/>
          <p:cNvSpPr txBox="1"/>
          <p:nvPr/>
        </p:nvSpPr>
        <p:spPr>
          <a:xfrm>
            <a:off x="683582" y="7127373"/>
            <a:ext cx="16920836" cy="1682115"/>
          </a:xfrm>
          <a:prstGeom prst="rect">
            <a:avLst/>
          </a:prstGeom>
        </p:spPr>
        <p:txBody>
          <a:bodyPr lIns="0" tIns="0" rIns="0" bIns="0" rtlCol="0" anchor="t">
            <a:spAutoFit/>
          </a:bodyPr>
          <a:lstStyle/>
          <a:p>
            <a:pPr>
              <a:lnSpc>
                <a:spcPts val="3359"/>
              </a:lnSpc>
            </a:pPr>
            <a:r>
              <a:rPr lang="en-US" sz="2399">
                <a:solidFill>
                  <a:srgbClr val="000000"/>
                </a:solidFill>
                <a:latin typeface="Poppins"/>
              </a:rPr>
              <a:t>Conclusion :</a:t>
            </a:r>
          </a:p>
          <a:p>
            <a:pPr marL="518158" lvl="1" indent="-259079">
              <a:lnSpc>
                <a:spcPts val="3359"/>
              </a:lnSpc>
              <a:buFont typeface="Arial"/>
              <a:buChar char="•"/>
            </a:pPr>
            <a:r>
              <a:rPr lang="en-US" sz="2399">
                <a:solidFill>
                  <a:srgbClr val="000000"/>
                </a:solidFill>
                <a:latin typeface="Poppins"/>
              </a:rPr>
              <a:t>Video services are the </a:t>
            </a:r>
            <a:r>
              <a:rPr lang="en-US" sz="2399">
                <a:solidFill>
                  <a:srgbClr val="000000"/>
                </a:solidFill>
                <a:latin typeface="Poppins Bold"/>
              </a:rPr>
              <a:t>most popular</a:t>
            </a:r>
            <a:r>
              <a:rPr lang="en-US" sz="2399">
                <a:solidFill>
                  <a:srgbClr val="000000"/>
                </a:solidFill>
                <a:latin typeface="Poppins"/>
              </a:rPr>
              <a:t> among customers, with usage almost even between "Yes" and "No".</a:t>
            </a:r>
          </a:p>
          <a:p>
            <a:pPr marL="518158" lvl="1" indent="-259079">
              <a:lnSpc>
                <a:spcPts val="3359"/>
              </a:lnSpc>
              <a:buFont typeface="Arial"/>
              <a:buChar char="•"/>
            </a:pPr>
            <a:r>
              <a:rPr lang="en-US" sz="2399">
                <a:solidFill>
                  <a:srgbClr val="000000"/>
                </a:solidFill>
                <a:latin typeface="Poppins"/>
              </a:rPr>
              <a:t>Games, Music and Education services were</a:t>
            </a:r>
            <a:r>
              <a:rPr lang="en-US" sz="2399">
                <a:solidFill>
                  <a:srgbClr val="000000"/>
                </a:solidFill>
                <a:latin typeface="Poppins Bold"/>
              </a:rPr>
              <a:t> less popular</a:t>
            </a:r>
            <a:r>
              <a:rPr lang="en-US" sz="2399">
                <a:solidFill>
                  <a:srgbClr val="000000"/>
                </a:solidFill>
                <a:latin typeface="Poppins"/>
              </a:rPr>
              <a:t>.</a:t>
            </a:r>
          </a:p>
          <a:p>
            <a:pPr marL="518158" lvl="1" indent="-259079">
              <a:lnSpc>
                <a:spcPts val="3359"/>
              </a:lnSpc>
              <a:buFont typeface="Arial"/>
              <a:buChar char="•"/>
            </a:pPr>
            <a:r>
              <a:rPr lang="en-US" sz="2399">
                <a:solidFill>
                  <a:srgbClr val="000000"/>
                </a:solidFill>
                <a:latin typeface="Poppins"/>
              </a:rPr>
              <a:t>1526 customers </a:t>
            </a:r>
            <a:r>
              <a:rPr lang="en-US" sz="2399">
                <a:solidFill>
                  <a:srgbClr val="000000"/>
                </a:solidFill>
                <a:latin typeface="Poppins Bold"/>
              </a:rPr>
              <a:t>do not have internet service</a:t>
            </a:r>
            <a:r>
              <a:rPr lang="en-US" sz="2399">
                <a:solidFill>
                  <a:srgbClr val="000000"/>
                </a:solidFill>
                <a:latin typeface="Poppins"/>
              </a:rPr>
              <a:t> in their packages.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68680" y="2003942"/>
            <a:ext cx="10950639" cy="4065403"/>
          </a:xfrm>
          <a:custGeom>
            <a:avLst/>
            <a:gdLst/>
            <a:ahLst/>
            <a:cxnLst/>
            <a:rect l="l" t="t" r="r" b="b"/>
            <a:pathLst>
              <a:path w="10950639" h="4065403">
                <a:moveTo>
                  <a:pt x="0" y="0"/>
                </a:moveTo>
                <a:lnTo>
                  <a:pt x="10950640" y="0"/>
                </a:lnTo>
                <a:lnTo>
                  <a:pt x="10950640" y="4065403"/>
                </a:lnTo>
                <a:lnTo>
                  <a:pt x="0" y="4065403"/>
                </a:lnTo>
                <a:lnTo>
                  <a:pt x="0" y="0"/>
                </a:lnTo>
                <a:close/>
              </a:path>
            </a:pathLst>
          </a:custGeom>
          <a:blipFill>
            <a:blip r:embed="rId2"/>
            <a:stretch>
              <a:fillRect/>
            </a:stretch>
          </a:blipFill>
        </p:spPr>
      </p:sp>
      <p:sp>
        <p:nvSpPr>
          <p:cNvPr id="3" name="TextBox 3"/>
          <p:cNvSpPr txBox="1"/>
          <p:nvPr/>
        </p:nvSpPr>
        <p:spPr>
          <a:xfrm>
            <a:off x="3339479" y="904875"/>
            <a:ext cx="11609043"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Number of Payment Method Uses</a:t>
            </a:r>
          </a:p>
        </p:txBody>
      </p:sp>
      <p:sp>
        <p:nvSpPr>
          <p:cNvPr id="4" name="TextBox 4"/>
          <p:cNvSpPr txBox="1"/>
          <p:nvPr/>
        </p:nvSpPr>
        <p:spPr>
          <a:xfrm>
            <a:off x="683582" y="6307470"/>
            <a:ext cx="16920836" cy="3187700"/>
          </a:xfrm>
          <a:prstGeom prst="rect">
            <a:avLst/>
          </a:prstGeom>
        </p:spPr>
        <p:txBody>
          <a:bodyPr lIns="0" tIns="0" rIns="0" bIns="0" rtlCol="0" anchor="t">
            <a:spAutoFit/>
          </a:bodyPr>
          <a:lstStyle/>
          <a:p>
            <a:pPr algn="just">
              <a:lnSpc>
                <a:spcPts val="2800"/>
              </a:lnSpc>
            </a:pPr>
            <a:r>
              <a:rPr lang="en-US" sz="2000">
                <a:solidFill>
                  <a:srgbClr val="000000"/>
                </a:solidFill>
                <a:latin typeface="Poppins"/>
              </a:rPr>
              <a:t>Conclusion :</a:t>
            </a:r>
          </a:p>
          <a:p>
            <a:pPr marL="431801" lvl="1" indent="-215900" algn="just">
              <a:lnSpc>
                <a:spcPts val="2800"/>
              </a:lnSpc>
              <a:buFont typeface="Arial"/>
              <a:buChar char="•"/>
            </a:pPr>
            <a:r>
              <a:rPr lang="en-US" sz="2000">
                <a:solidFill>
                  <a:srgbClr val="000000"/>
                </a:solidFill>
                <a:latin typeface="Poppins"/>
              </a:rPr>
              <a:t>Pulsa has the highest share in the number of transactions and is also the most dominant payment method with 33.6% of total transactions. This shows that more customers choose to use Pulsa as a payment method.</a:t>
            </a:r>
          </a:p>
          <a:p>
            <a:pPr algn="just">
              <a:lnSpc>
                <a:spcPts val="2800"/>
              </a:lnSpc>
            </a:pPr>
            <a:endParaRPr lang="en-US" sz="2000">
              <a:solidFill>
                <a:srgbClr val="000000"/>
              </a:solidFill>
              <a:latin typeface="Poppins"/>
            </a:endParaRPr>
          </a:p>
          <a:p>
            <a:pPr marL="431801" lvl="1" indent="-215900" algn="just">
              <a:lnSpc>
                <a:spcPts val="2800"/>
              </a:lnSpc>
              <a:buFont typeface="Arial"/>
              <a:buChar char="•"/>
            </a:pPr>
            <a:r>
              <a:rPr lang="en-US" sz="2000">
                <a:solidFill>
                  <a:srgbClr val="000000"/>
                </a:solidFill>
                <a:latin typeface="Poppins"/>
              </a:rPr>
              <a:t>Digital Wallet, despite having a significant number of transactions, is still below Pulsa. This shows that although quite popular, the use of digital wallets has not yet reached the level of credit adoption.</a:t>
            </a:r>
          </a:p>
          <a:p>
            <a:pPr algn="just">
              <a:lnSpc>
                <a:spcPts val="2800"/>
              </a:lnSpc>
            </a:pPr>
            <a:endParaRPr lang="en-US" sz="2000">
              <a:solidFill>
                <a:srgbClr val="000000"/>
              </a:solidFill>
              <a:latin typeface="Poppins"/>
            </a:endParaRPr>
          </a:p>
          <a:p>
            <a:pPr marL="431801" lvl="1" indent="-215900" algn="just">
              <a:lnSpc>
                <a:spcPts val="2800"/>
              </a:lnSpc>
              <a:buFont typeface="Arial"/>
              <a:buChar char="•"/>
            </a:pPr>
            <a:r>
              <a:rPr lang="en-US" sz="2000">
                <a:solidFill>
                  <a:srgbClr val="000000"/>
                </a:solidFill>
                <a:latin typeface="Poppins"/>
              </a:rPr>
              <a:t>Debit and Credit are in almost equal proportions, with Debit being slightly higher. This indicates that most customers prefer to use their debit or credit card as a payment method.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52434" y="2860661"/>
            <a:ext cx="4183132" cy="4565677"/>
            <a:chOff x="0" y="0"/>
            <a:chExt cx="5577510" cy="6087570"/>
          </a:xfrm>
        </p:grpSpPr>
        <p:grpSp>
          <p:nvGrpSpPr>
            <p:cNvPr id="3" name="Group 3"/>
            <p:cNvGrpSpPr/>
            <p:nvPr/>
          </p:nvGrpSpPr>
          <p:grpSpPr>
            <a:xfrm>
              <a:off x="498473" y="0"/>
              <a:ext cx="4580563" cy="45805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87FB"/>
              </a:solidFill>
              <a:ln cap="sq">
                <a:noFill/>
                <a:prstDash val="solid"/>
                <a:miter/>
              </a:ln>
            </p:spPr>
          </p:sp>
          <p:sp>
            <p:nvSpPr>
              <p:cNvPr id="5" name="TextBox 5"/>
              <p:cNvSpPr txBox="1"/>
              <p:nvPr/>
            </p:nvSpPr>
            <p:spPr>
              <a:xfrm>
                <a:off x="76200" y="95250"/>
                <a:ext cx="660400" cy="641350"/>
              </a:xfrm>
              <a:prstGeom prst="rect">
                <a:avLst/>
              </a:prstGeom>
            </p:spPr>
            <p:txBody>
              <a:bodyPr lIns="50800" tIns="50800" rIns="50800" bIns="50800" rtlCol="0" anchor="ctr"/>
              <a:lstStyle/>
              <a:p>
                <a:pPr algn="ctr">
                  <a:lnSpc>
                    <a:spcPts val="1940"/>
                  </a:lnSpc>
                </a:pPr>
                <a:endParaRPr/>
              </a:p>
            </p:txBody>
          </p:sp>
        </p:grpSp>
        <p:grpSp>
          <p:nvGrpSpPr>
            <p:cNvPr id="6" name="Group 6"/>
            <p:cNvGrpSpPr>
              <a:grpSpLocks noChangeAspect="1"/>
            </p:cNvGrpSpPr>
            <p:nvPr/>
          </p:nvGrpSpPr>
          <p:grpSpPr>
            <a:xfrm>
              <a:off x="690086" y="191621"/>
              <a:ext cx="4197339" cy="419732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16666" b="-16666"/>
                </a:stretch>
              </a:blipFill>
            </p:spPr>
          </p:sp>
        </p:grpSp>
        <p:sp>
          <p:nvSpPr>
            <p:cNvPr id="8" name="TextBox 8"/>
            <p:cNvSpPr txBox="1"/>
            <p:nvPr/>
          </p:nvSpPr>
          <p:spPr>
            <a:xfrm>
              <a:off x="36384" y="4883019"/>
              <a:ext cx="5504741" cy="468624"/>
            </a:xfrm>
            <a:prstGeom prst="rect">
              <a:avLst/>
            </a:prstGeom>
          </p:spPr>
          <p:txBody>
            <a:bodyPr lIns="0" tIns="0" rIns="0" bIns="0" rtlCol="0" anchor="t">
              <a:spAutoFit/>
            </a:bodyPr>
            <a:lstStyle/>
            <a:p>
              <a:pPr algn="ctr">
                <a:lnSpc>
                  <a:spcPts val="2413"/>
                </a:lnSpc>
              </a:pPr>
              <a:r>
                <a:rPr lang="en-US" sz="2488">
                  <a:solidFill>
                    <a:srgbClr val="000000"/>
                  </a:solidFill>
                  <a:latin typeface="Poppins Bold"/>
                </a:rPr>
                <a:t>Bagaskara Adhi Pradana</a:t>
              </a:r>
            </a:p>
          </p:txBody>
        </p:sp>
        <p:sp>
          <p:nvSpPr>
            <p:cNvPr id="9" name="TextBox 9"/>
            <p:cNvSpPr txBox="1"/>
            <p:nvPr/>
          </p:nvSpPr>
          <p:spPr>
            <a:xfrm>
              <a:off x="0" y="5370692"/>
              <a:ext cx="5577510" cy="308905"/>
            </a:xfrm>
            <a:prstGeom prst="rect">
              <a:avLst/>
            </a:prstGeom>
          </p:spPr>
          <p:txBody>
            <a:bodyPr lIns="0" tIns="0" rIns="0" bIns="0" rtlCol="0" anchor="t">
              <a:spAutoFit/>
            </a:bodyPr>
            <a:lstStyle/>
            <a:p>
              <a:pPr algn="ctr">
                <a:lnSpc>
                  <a:spcPts val="1609"/>
                </a:lnSpc>
              </a:pPr>
              <a:r>
                <a:rPr lang="en-US" sz="1658">
                  <a:solidFill>
                    <a:srgbClr val="000000"/>
                  </a:solidFill>
                  <a:latin typeface="Poppins"/>
                </a:rPr>
                <a:t>Bachelor of Informatics Engineering</a:t>
              </a:r>
            </a:p>
          </p:txBody>
        </p:sp>
        <p:sp>
          <p:nvSpPr>
            <p:cNvPr id="10" name="TextBox 10"/>
            <p:cNvSpPr txBox="1"/>
            <p:nvPr/>
          </p:nvSpPr>
          <p:spPr>
            <a:xfrm>
              <a:off x="0" y="5775312"/>
              <a:ext cx="5577510" cy="312258"/>
            </a:xfrm>
            <a:prstGeom prst="rect">
              <a:avLst/>
            </a:prstGeom>
          </p:spPr>
          <p:txBody>
            <a:bodyPr lIns="0" tIns="0" rIns="0" bIns="0" rtlCol="0" anchor="t">
              <a:spAutoFit/>
            </a:bodyPr>
            <a:lstStyle/>
            <a:p>
              <a:pPr algn="ctr">
                <a:lnSpc>
                  <a:spcPts val="1609"/>
                </a:lnSpc>
              </a:pPr>
              <a:endParaRPr/>
            </a:p>
          </p:txBody>
        </p:sp>
      </p:grpSp>
      <p:grpSp>
        <p:nvGrpSpPr>
          <p:cNvPr id="11" name="Group 11"/>
          <p:cNvGrpSpPr/>
          <p:nvPr/>
        </p:nvGrpSpPr>
        <p:grpSpPr>
          <a:xfrm>
            <a:off x="12559541" y="2860661"/>
            <a:ext cx="4183132" cy="4565677"/>
            <a:chOff x="0" y="0"/>
            <a:chExt cx="5577510" cy="6087570"/>
          </a:xfrm>
        </p:grpSpPr>
        <p:grpSp>
          <p:nvGrpSpPr>
            <p:cNvPr id="12" name="Group 12"/>
            <p:cNvGrpSpPr/>
            <p:nvPr/>
          </p:nvGrpSpPr>
          <p:grpSpPr>
            <a:xfrm>
              <a:off x="498473" y="0"/>
              <a:ext cx="4580563" cy="458056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87FB"/>
              </a:solidFill>
              <a:ln cap="sq">
                <a:noFill/>
                <a:prstDash val="solid"/>
                <a:miter/>
              </a:ln>
            </p:spPr>
          </p:sp>
          <p:sp>
            <p:nvSpPr>
              <p:cNvPr id="14" name="TextBox 14"/>
              <p:cNvSpPr txBox="1"/>
              <p:nvPr/>
            </p:nvSpPr>
            <p:spPr>
              <a:xfrm>
                <a:off x="76200" y="95250"/>
                <a:ext cx="660400" cy="641350"/>
              </a:xfrm>
              <a:prstGeom prst="rect">
                <a:avLst/>
              </a:prstGeom>
            </p:spPr>
            <p:txBody>
              <a:bodyPr lIns="50800" tIns="50800" rIns="50800" bIns="50800" rtlCol="0" anchor="ctr"/>
              <a:lstStyle/>
              <a:p>
                <a:pPr algn="ctr">
                  <a:lnSpc>
                    <a:spcPts val="1940"/>
                  </a:lnSpc>
                </a:pPr>
                <a:endParaRPr/>
              </a:p>
            </p:txBody>
          </p:sp>
        </p:grpSp>
        <p:grpSp>
          <p:nvGrpSpPr>
            <p:cNvPr id="15" name="Group 15"/>
            <p:cNvGrpSpPr>
              <a:grpSpLocks noChangeAspect="1"/>
            </p:cNvGrpSpPr>
            <p:nvPr/>
          </p:nvGrpSpPr>
          <p:grpSpPr>
            <a:xfrm>
              <a:off x="690086" y="191621"/>
              <a:ext cx="4197339" cy="4197322"/>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6666" b="-16666"/>
                </a:stretch>
              </a:blipFill>
            </p:spPr>
          </p:sp>
        </p:grpSp>
        <p:sp>
          <p:nvSpPr>
            <p:cNvPr id="17" name="TextBox 17"/>
            <p:cNvSpPr txBox="1"/>
            <p:nvPr/>
          </p:nvSpPr>
          <p:spPr>
            <a:xfrm>
              <a:off x="154170" y="4861951"/>
              <a:ext cx="5269171" cy="868911"/>
            </a:xfrm>
            <a:prstGeom prst="rect">
              <a:avLst/>
            </a:prstGeom>
          </p:spPr>
          <p:txBody>
            <a:bodyPr lIns="0" tIns="0" rIns="0" bIns="0" rtlCol="0" anchor="t">
              <a:spAutoFit/>
            </a:bodyPr>
            <a:lstStyle/>
            <a:p>
              <a:pPr algn="ctr">
                <a:lnSpc>
                  <a:spcPts val="2413"/>
                </a:lnSpc>
              </a:pPr>
              <a:r>
                <a:rPr lang="en-US" sz="2488">
                  <a:solidFill>
                    <a:srgbClr val="000000"/>
                  </a:solidFill>
                  <a:latin typeface="Poppins Bold"/>
                </a:rPr>
                <a:t>Abigeil Febiola Sabatini</a:t>
              </a:r>
            </a:p>
            <a:p>
              <a:pPr algn="ctr">
                <a:lnSpc>
                  <a:spcPts val="2413"/>
                </a:lnSpc>
              </a:pPr>
              <a:endParaRPr lang="en-US" sz="2488">
                <a:solidFill>
                  <a:srgbClr val="000000"/>
                </a:solidFill>
                <a:latin typeface="Poppins Bold"/>
              </a:endParaRPr>
            </a:p>
          </p:txBody>
        </p:sp>
        <p:sp>
          <p:nvSpPr>
            <p:cNvPr id="18" name="TextBox 18"/>
            <p:cNvSpPr txBox="1"/>
            <p:nvPr/>
          </p:nvSpPr>
          <p:spPr>
            <a:xfrm>
              <a:off x="0" y="5370692"/>
              <a:ext cx="5577510" cy="308905"/>
            </a:xfrm>
            <a:prstGeom prst="rect">
              <a:avLst/>
            </a:prstGeom>
          </p:spPr>
          <p:txBody>
            <a:bodyPr lIns="0" tIns="0" rIns="0" bIns="0" rtlCol="0" anchor="t">
              <a:spAutoFit/>
            </a:bodyPr>
            <a:lstStyle/>
            <a:p>
              <a:pPr algn="ctr">
                <a:lnSpc>
                  <a:spcPts val="1609"/>
                </a:lnSpc>
              </a:pPr>
              <a:r>
                <a:rPr lang="en-US" sz="1658">
                  <a:solidFill>
                    <a:srgbClr val="000000"/>
                  </a:solidFill>
                  <a:latin typeface="Poppins"/>
                </a:rPr>
                <a:t>Bachelor of Informatics Engineering</a:t>
              </a:r>
            </a:p>
          </p:txBody>
        </p:sp>
        <p:sp>
          <p:nvSpPr>
            <p:cNvPr id="19" name="TextBox 19"/>
            <p:cNvSpPr txBox="1"/>
            <p:nvPr/>
          </p:nvSpPr>
          <p:spPr>
            <a:xfrm>
              <a:off x="0" y="5775312"/>
              <a:ext cx="5577510" cy="312258"/>
            </a:xfrm>
            <a:prstGeom prst="rect">
              <a:avLst/>
            </a:prstGeom>
          </p:spPr>
          <p:txBody>
            <a:bodyPr lIns="0" tIns="0" rIns="0" bIns="0" rtlCol="0" anchor="t">
              <a:spAutoFit/>
            </a:bodyPr>
            <a:lstStyle/>
            <a:p>
              <a:pPr algn="ctr">
                <a:lnSpc>
                  <a:spcPts val="1609"/>
                </a:lnSpc>
              </a:pPr>
              <a:endParaRPr/>
            </a:p>
          </p:txBody>
        </p:sp>
      </p:grpSp>
      <p:grpSp>
        <p:nvGrpSpPr>
          <p:cNvPr id="20" name="Group 20"/>
          <p:cNvGrpSpPr/>
          <p:nvPr/>
        </p:nvGrpSpPr>
        <p:grpSpPr>
          <a:xfrm>
            <a:off x="1543354" y="2860661"/>
            <a:ext cx="4183132" cy="4565677"/>
            <a:chOff x="0" y="0"/>
            <a:chExt cx="5577510" cy="6087570"/>
          </a:xfrm>
        </p:grpSpPr>
        <p:sp>
          <p:nvSpPr>
            <p:cNvPr id="21" name="TextBox 21"/>
            <p:cNvSpPr txBox="1"/>
            <p:nvPr/>
          </p:nvSpPr>
          <p:spPr>
            <a:xfrm>
              <a:off x="308339" y="4861951"/>
              <a:ext cx="4960832" cy="468624"/>
            </a:xfrm>
            <a:prstGeom prst="rect">
              <a:avLst/>
            </a:prstGeom>
          </p:spPr>
          <p:txBody>
            <a:bodyPr lIns="0" tIns="0" rIns="0" bIns="0" rtlCol="0" anchor="t">
              <a:spAutoFit/>
            </a:bodyPr>
            <a:lstStyle/>
            <a:p>
              <a:pPr algn="ctr">
                <a:lnSpc>
                  <a:spcPts val="2413"/>
                </a:lnSpc>
              </a:pPr>
              <a:r>
                <a:rPr lang="en-US" sz="2488" dirty="0">
                  <a:solidFill>
                    <a:srgbClr val="000000"/>
                  </a:solidFill>
                  <a:latin typeface="Poppins Bold"/>
                </a:rPr>
                <a:t>Dimas Surya Prasetyo</a:t>
              </a:r>
            </a:p>
          </p:txBody>
        </p:sp>
        <p:sp>
          <p:nvSpPr>
            <p:cNvPr id="22" name="TextBox 22"/>
            <p:cNvSpPr txBox="1"/>
            <p:nvPr/>
          </p:nvSpPr>
          <p:spPr>
            <a:xfrm>
              <a:off x="0" y="5370692"/>
              <a:ext cx="5577510" cy="308905"/>
            </a:xfrm>
            <a:prstGeom prst="rect">
              <a:avLst/>
            </a:prstGeom>
          </p:spPr>
          <p:txBody>
            <a:bodyPr lIns="0" tIns="0" rIns="0" bIns="0" rtlCol="0" anchor="t">
              <a:spAutoFit/>
            </a:bodyPr>
            <a:lstStyle/>
            <a:p>
              <a:pPr algn="ctr">
                <a:lnSpc>
                  <a:spcPts val="1609"/>
                </a:lnSpc>
              </a:pPr>
              <a:r>
                <a:rPr lang="en-US" sz="1658">
                  <a:solidFill>
                    <a:srgbClr val="000000"/>
                  </a:solidFill>
                  <a:latin typeface="Poppins"/>
                </a:rPr>
                <a:t>Bachelor of Informatics Engineering</a:t>
              </a:r>
            </a:p>
          </p:txBody>
        </p:sp>
        <p:grpSp>
          <p:nvGrpSpPr>
            <p:cNvPr id="23" name="Group 23"/>
            <p:cNvGrpSpPr/>
            <p:nvPr/>
          </p:nvGrpSpPr>
          <p:grpSpPr>
            <a:xfrm>
              <a:off x="498473" y="0"/>
              <a:ext cx="4580563" cy="458056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87FB"/>
              </a:solidFill>
              <a:ln cap="sq">
                <a:noFill/>
                <a:prstDash val="solid"/>
                <a:miter/>
              </a:ln>
            </p:spPr>
          </p:sp>
          <p:sp>
            <p:nvSpPr>
              <p:cNvPr id="25" name="TextBox 25"/>
              <p:cNvSpPr txBox="1"/>
              <p:nvPr/>
            </p:nvSpPr>
            <p:spPr>
              <a:xfrm>
                <a:off x="76200" y="95250"/>
                <a:ext cx="660400" cy="641350"/>
              </a:xfrm>
              <a:prstGeom prst="rect">
                <a:avLst/>
              </a:prstGeom>
            </p:spPr>
            <p:txBody>
              <a:bodyPr lIns="50800" tIns="50800" rIns="50800" bIns="50800" rtlCol="0" anchor="ctr"/>
              <a:lstStyle/>
              <a:p>
                <a:pPr algn="ctr">
                  <a:lnSpc>
                    <a:spcPts val="1940"/>
                  </a:lnSpc>
                </a:pPr>
                <a:endParaRPr/>
              </a:p>
            </p:txBody>
          </p:sp>
        </p:grpSp>
        <p:grpSp>
          <p:nvGrpSpPr>
            <p:cNvPr id="26" name="Group 26"/>
            <p:cNvGrpSpPr>
              <a:grpSpLocks noChangeAspect="1"/>
            </p:cNvGrpSpPr>
            <p:nvPr/>
          </p:nvGrpSpPr>
          <p:grpSpPr>
            <a:xfrm>
              <a:off x="690086" y="191621"/>
              <a:ext cx="4197339" cy="4197322"/>
              <a:chOff x="0" y="0"/>
              <a:chExt cx="6350000" cy="6349975"/>
            </a:xfrm>
          </p:grpSpPr>
          <p:sp>
            <p:nvSpPr>
              <p:cNvPr id="27" name="Freeform 2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4085" t="-23122" r="-77795" b="-164700"/>
                </a:stretch>
              </a:blipFill>
            </p:spPr>
          </p:sp>
        </p:grpSp>
        <p:sp>
          <p:nvSpPr>
            <p:cNvPr id="28" name="TextBox 28"/>
            <p:cNvSpPr txBox="1"/>
            <p:nvPr/>
          </p:nvSpPr>
          <p:spPr>
            <a:xfrm>
              <a:off x="0" y="5775312"/>
              <a:ext cx="5577510" cy="312258"/>
            </a:xfrm>
            <a:prstGeom prst="rect">
              <a:avLst/>
            </a:prstGeom>
          </p:spPr>
          <p:txBody>
            <a:bodyPr lIns="0" tIns="0" rIns="0" bIns="0" rtlCol="0" anchor="t">
              <a:spAutoFit/>
            </a:bodyPr>
            <a:lstStyle/>
            <a:p>
              <a:pPr algn="ctr">
                <a:lnSpc>
                  <a:spcPts val="1609"/>
                </a:lnSpc>
              </a:pPr>
              <a:endParaRPr/>
            </a:p>
          </p:txBody>
        </p:sp>
      </p:grpSp>
      <p:sp>
        <p:nvSpPr>
          <p:cNvPr id="29" name="TextBox 29"/>
          <p:cNvSpPr txBox="1"/>
          <p:nvPr/>
        </p:nvSpPr>
        <p:spPr>
          <a:xfrm>
            <a:off x="1028700" y="895350"/>
            <a:ext cx="10858500" cy="852734"/>
          </a:xfrm>
          <a:prstGeom prst="rect">
            <a:avLst/>
          </a:prstGeom>
        </p:spPr>
        <p:txBody>
          <a:bodyPr wrap="square" lIns="0" tIns="0" rIns="0" bIns="0" rtlCol="0" anchor="t">
            <a:spAutoFit/>
          </a:bodyPr>
          <a:lstStyle/>
          <a:p>
            <a:pPr algn="ctr">
              <a:lnSpc>
                <a:spcPts val="6999"/>
              </a:lnSpc>
              <a:spcBef>
                <a:spcPct val="0"/>
              </a:spcBef>
            </a:pPr>
            <a:r>
              <a:rPr lang="en-US" sz="4999" dirty="0">
                <a:solidFill>
                  <a:srgbClr val="3287FB"/>
                </a:solidFill>
                <a:latin typeface="Poppins Bold"/>
              </a:rPr>
              <a:t>Team Profile </a:t>
            </a:r>
            <a:r>
              <a:rPr lang="en-US" sz="4999" dirty="0">
                <a:latin typeface="Poppins" panose="00000500000000000000" pitchFamily="2" charset="0"/>
                <a:cs typeface="Poppins" panose="00000500000000000000" pitchFamily="2" charset="0"/>
              </a:rPr>
              <a:t>– </a:t>
            </a:r>
            <a:r>
              <a:rPr lang="en-US" sz="4999" dirty="0" err="1">
                <a:latin typeface="Poppins" panose="00000500000000000000" pitchFamily="2" charset="0"/>
                <a:cs typeface="Poppins" panose="00000500000000000000" pitchFamily="2" charset="0"/>
              </a:rPr>
              <a:t>Trifect</a:t>
            </a:r>
            <a:r>
              <a:rPr lang="en-US" sz="4999" dirty="0">
                <a:latin typeface="Poppins" panose="00000500000000000000" pitchFamily="2" charset="0"/>
                <a:cs typeface="Poppins" panose="00000500000000000000" pitchFamily="2" charset="0"/>
              </a:rPr>
              <a:t> Adventurer</a:t>
            </a:r>
          </a:p>
        </p:txBody>
      </p:sp>
      <p:sp>
        <p:nvSpPr>
          <p:cNvPr id="30" name="Freeform 30"/>
          <p:cNvSpPr/>
          <p:nvPr/>
        </p:nvSpPr>
        <p:spPr>
          <a:xfrm rot="-645065">
            <a:off x="5489196" y="8906405"/>
            <a:ext cx="8173128" cy="7733823"/>
          </a:xfrm>
          <a:custGeom>
            <a:avLst/>
            <a:gdLst/>
            <a:ahLst/>
            <a:cxnLst/>
            <a:rect l="l" t="t" r="r" b="b"/>
            <a:pathLst>
              <a:path w="8173128" h="7733823">
                <a:moveTo>
                  <a:pt x="0" y="0"/>
                </a:moveTo>
                <a:lnTo>
                  <a:pt x="8173128" y="0"/>
                </a:lnTo>
                <a:lnTo>
                  <a:pt x="8173128" y="7733823"/>
                </a:lnTo>
                <a:lnTo>
                  <a:pt x="0" y="7733823"/>
                </a:lnTo>
                <a:lnTo>
                  <a:pt x="0" y="0"/>
                </a:lnTo>
                <a:close/>
              </a:path>
            </a:pathLst>
          </a:custGeom>
          <a:blipFill>
            <a:blip r:embed="rId5">
              <a:alphaModFix amt="50000"/>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13870" y="2198663"/>
            <a:ext cx="12460259" cy="4700098"/>
          </a:xfrm>
          <a:custGeom>
            <a:avLst/>
            <a:gdLst/>
            <a:ahLst/>
            <a:cxnLst/>
            <a:rect l="l" t="t" r="r" b="b"/>
            <a:pathLst>
              <a:path w="12460259" h="4700098">
                <a:moveTo>
                  <a:pt x="0" y="0"/>
                </a:moveTo>
                <a:lnTo>
                  <a:pt x="12460260" y="0"/>
                </a:lnTo>
                <a:lnTo>
                  <a:pt x="12460260" y="4700098"/>
                </a:lnTo>
                <a:lnTo>
                  <a:pt x="0" y="4700098"/>
                </a:lnTo>
                <a:lnTo>
                  <a:pt x="0" y="0"/>
                </a:lnTo>
                <a:close/>
              </a:path>
            </a:pathLst>
          </a:custGeom>
          <a:blipFill>
            <a:blip r:embed="rId2"/>
            <a:stretch>
              <a:fillRect/>
            </a:stretch>
          </a:blipFill>
        </p:spPr>
      </p:sp>
      <p:sp>
        <p:nvSpPr>
          <p:cNvPr id="3" name="TextBox 3"/>
          <p:cNvSpPr txBox="1"/>
          <p:nvPr/>
        </p:nvSpPr>
        <p:spPr>
          <a:xfrm>
            <a:off x="4436516" y="904875"/>
            <a:ext cx="9414969"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Number of Call Center Uses</a:t>
            </a:r>
          </a:p>
        </p:txBody>
      </p:sp>
      <p:sp>
        <p:nvSpPr>
          <p:cNvPr id="4" name="TextBox 4"/>
          <p:cNvSpPr txBox="1"/>
          <p:nvPr/>
        </p:nvSpPr>
        <p:spPr>
          <a:xfrm>
            <a:off x="683582" y="7244421"/>
            <a:ext cx="16920836" cy="843915"/>
          </a:xfrm>
          <a:prstGeom prst="rect">
            <a:avLst/>
          </a:prstGeom>
        </p:spPr>
        <p:txBody>
          <a:bodyPr lIns="0" tIns="0" rIns="0" bIns="0" rtlCol="0" anchor="t">
            <a:spAutoFit/>
          </a:bodyPr>
          <a:lstStyle/>
          <a:p>
            <a:pPr algn="ctr">
              <a:lnSpc>
                <a:spcPts val="3359"/>
              </a:lnSpc>
            </a:pPr>
            <a:r>
              <a:rPr lang="en-US" sz="2399">
                <a:solidFill>
                  <a:srgbClr val="000000"/>
                </a:solidFill>
                <a:latin typeface="Poppins"/>
              </a:rPr>
              <a:t>Conclusion :</a:t>
            </a:r>
          </a:p>
          <a:p>
            <a:pPr algn="ctr">
              <a:lnSpc>
                <a:spcPts val="3359"/>
              </a:lnSpc>
              <a:spcBef>
                <a:spcPct val="0"/>
              </a:spcBef>
            </a:pPr>
            <a:r>
              <a:rPr lang="en-US" sz="2399">
                <a:solidFill>
                  <a:srgbClr val="000000"/>
                </a:solidFill>
                <a:latin typeface="Poppins"/>
              </a:rPr>
              <a:t>The total number of customers who use call center service  is 2044, while those who do not use are 4999.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46132" y="2067607"/>
            <a:ext cx="6197868" cy="6623972"/>
          </a:xfrm>
          <a:custGeom>
            <a:avLst/>
            <a:gdLst/>
            <a:ahLst/>
            <a:cxnLst/>
            <a:rect l="l" t="t" r="r" b="b"/>
            <a:pathLst>
              <a:path w="6197868" h="6623972">
                <a:moveTo>
                  <a:pt x="0" y="0"/>
                </a:moveTo>
                <a:lnTo>
                  <a:pt x="6197868" y="0"/>
                </a:lnTo>
                <a:lnTo>
                  <a:pt x="6197868" y="6623972"/>
                </a:lnTo>
                <a:lnTo>
                  <a:pt x="0" y="6623972"/>
                </a:lnTo>
                <a:lnTo>
                  <a:pt x="0" y="0"/>
                </a:lnTo>
                <a:close/>
              </a:path>
            </a:pathLst>
          </a:custGeom>
          <a:blipFill>
            <a:blip r:embed="rId2"/>
            <a:stretch>
              <a:fillRect/>
            </a:stretch>
          </a:blipFill>
        </p:spPr>
      </p:sp>
      <p:sp>
        <p:nvSpPr>
          <p:cNvPr id="3" name="TextBox 3"/>
          <p:cNvSpPr txBox="1"/>
          <p:nvPr/>
        </p:nvSpPr>
        <p:spPr>
          <a:xfrm>
            <a:off x="4436516" y="904875"/>
            <a:ext cx="9414969"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Customer Location Distribution</a:t>
            </a:r>
          </a:p>
        </p:txBody>
      </p:sp>
      <p:sp>
        <p:nvSpPr>
          <p:cNvPr id="4" name="TextBox 4"/>
          <p:cNvSpPr txBox="1"/>
          <p:nvPr/>
        </p:nvSpPr>
        <p:spPr>
          <a:xfrm>
            <a:off x="9533693" y="3567009"/>
            <a:ext cx="7725607" cy="3777615"/>
          </a:xfrm>
          <a:prstGeom prst="rect">
            <a:avLst/>
          </a:prstGeom>
        </p:spPr>
        <p:txBody>
          <a:bodyPr lIns="0" tIns="0" rIns="0" bIns="0" rtlCol="0" anchor="t">
            <a:spAutoFit/>
          </a:bodyPr>
          <a:lstStyle/>
          <a:p>
            <a:pPr>
              <a:lnSpc>
                <a:spcPts val="3359"/>
              </a:lnSpc>
            </a:pPr>
            <a:r>
              <a:rPr lang="en-US" sz="2400">
                <a:solidFill>
                  <a:srgbClr val="000000"/>
                </a:solidFill>
                <a:latin typeface="Poppins"/>
              </a:rPr>
              <a:t>Conclusion :</a:t>
            </a:r>
          </a:p>
          <a:p>
            <a:pPr marL="518160" lvl="1" indent="-259080">
              <a:lnSpc>
                <a:spcPts val="3359"/>
              </a:lnSpc>
              <a:buFont typeface="Arial"/>
              <a:buChar char="•"/>
            </a:pPr>
            <a:r>
              <a:rPr lang="en-US" sz="2400">
                <a:solidFill>
                  <a:srgbClr val="000000"/>
                </a:solidFill>
                <a:latin typeface="Poppins"/>
              </a:rPr>
              <a:t>Jakarta has more customers than Bandung, with 5031 customers (around 71.4%) located in Jakarta and 2012 customers (around 28.6%) located in Bandung.</a:t>
            </a:r>
          </a:p>
          <a:p>
            <a:pPr>
              <a:lnSpc>
                <a:spcPts val="3359"/>
              </a:lnSpc>
            </a:pPr>
            <a:endParaRPr lang="en-US" sz="2400">
              <a:solidFill>
                <a:srgbClr val="000000"/>
              </a:solidFill>
              <a:latin typeface="Poppins"/>
            </a:endParaRPr>
          </a:p>
          <a:p>
            <a:pPr marL="518160" lvl="1" indent="-259080">
              <a:lnSpc>
                <a:spcPts val="3359"/>
              </a:lnSpc>
              <a:buFont typeface="Arial"/>
              <a:buChar char="•"/>
            </a:pPr>
            <a:r>
              <a:rPr lang="en-US" sz="2400">
                <a:solidFill>
                  <a:srgbClr val="000000"/>
                </a:solidFill>
                <a:latin typeface="Poppins"/>
              </a:rPr>
              <a:t>This depicts the distribution of customers per location clearly, with the majority of customers being in Jakarta.</a:t>
            </a:r>
          </a:p>
        </p:txBody>
      </p:sp>
      <p:sp>
        <p:nvSpPr>
          <p:cNvPr id="5" name="Freeform 5"/>
          <p:cNvSpPr/>
          <p:nvPr/>
        </p:nvSpPr>
        <p:spPr>
          <a:xfrm>
            <a:off x="9533693" y="2067607"/>
            <a:ext cx="4652661" cy="1194602"/>
          </a:xfrm>
          <a:custGeom>
            <a:avLst/>
            <a:gdLst/>
            <a:ahLst/>
            <a:cxnLst/>
            <a:rect l="l" t="t" r="r" b="b"/>
            <a:pathLst>
              <a:path w="4652661" h="1194602">
                <a:moveTo>
                  <a:pt x="0" y="0"/>
                </a:moveTo>
                <a:lnTo>
                  <a:pt x="4652661" y="0"/>
                </a:lnTo>
                <a:lnTo>
                  <a:pt x="4652661" y="1194602"/>
                </a:lnTo>
                <a:lnTo>
                  <a:pt x="0" y="1194602"/>
                </a:lnTo>
                <a:lnTo>
                  <a:pt x="0" y="0"/>
                </a:lnTo>
                <a:close/>
              </a:path>
            </a:pathLst>
          </a:custGeom>
          <a:blipFill>
            <a:blip r:embed="rId3"/>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7056" y="2348866"/>
            <a:ext cx="6923564" cy="6909434"/>
          </a:xfrm>
          <a:custGeom>
            <a:avLst/>
            <a:gdLst/>
            <a:ahLst/>
            <a:cxnLst/>
            <a:rect l="l" t="t" r="r" b="b"/>
            <a:pathLst>
              <a:path w="6923564" h="6909434">
                <a:moveTo>
                  <a:pt x="0" y="0"/>
                </a:moveTo>
                <a:lnTo>
                  <a:pt x="6923564" y="0"/>
                </a:lnTo>
                <a:lnTo>
                  <a:pt x="6923564" y="6909434"/>
                </a:lnTo>
                <a:lnTo>
                  <a:pt x="0" y="6909434"/>
                </a:lnTo>
                <a:lnTo>
                  <a:pt x="0" y="0"/>
                </a:lnTo>
                <a:close/>
              </a:path>
            </a:pathLst>
          </a:custGeom>
          <a:blipFill>
            <a:blip r:embed="rId2"/>
            <a:stretch>
              <a:fillRect/>
            </a:stretch>
          </a:blipFill>
        </p:spPr>
      </p:sp>
      <p:sp>
        <p:nvSpPr>
          <p:cNvPr id="3" name="TextBox 3"/>
          <p:cNvSpPr txBox="1"/>
          <p:nvPr/>
        </p:nvSpPr>
        <p:spPr>
          <a:xfrm>
            <a:off x="4436516" y="904875"/>
            <a:ext cx="9414969"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Monthly Purchase Distribution</a:t>
            </a:r>
          </a:p>
        </p:txBody>
      </p:sp>
      <p:sp>
        <p:nvSpPr>
          <p:cNvPr id="4" name="TextBox 4"/>
          <p:cNvSpPr txBox="1"/>
          <p:nvPr/>
        </p:nvSpPr>
        <p:spPr>
          <a:xfrm>
            <a:off x="8995337" y="2282191"/>
            <a:ext cx="7725607" cy="5034915"/>
          </a:xfrm>
          <a:prstGeom prst="rect">
            <a:avLst/>
          </a:prstGeom>
        </p:spPr>
        <p:txBody>
          <a:bodyPr lIns="0" tIns="0" rIns="0" bIns="0" rtlCol="0" anchor="t">
            <a:spAutoFit/>
          </a:bodyPr>
          <a:lstStyle/>
          <a:p>
            <a:pPr>
              <a:lnSpc>
                <a:spcPts val="3359"/>
              </a:lnSpc>
            </a:pPr>
            <a:r>
              <a:rPr lang="en-US" sz="2400">
                <a:solidFill>
                  <a:srgbClr val="000000"/>
                </a:solidFill>
                <a:latin typeface="Poppins"/>
              </a:rPr>
              <a:t>Conclusion :</a:t>
            </a:r>
          </a:p>
          <a:p>
            <a:pPr marL="518160" lvl="1" indent="-259080">
              <a:lnSpc>
                <a:spcPts val="3359"/>
              </a:lnSpc>
              <a:buFont typeface="Arial"/>
              <a:buChar char="•"/>
            </a:pPr>
            <a:r>
              <a:rPr lang="en-US" sz="2400">
                <a:solidFill>
                  <a:srgbClr val="000000"/>
                </a:solidFill>
                <a:latin typeface="Poppins"/>
              </a:rPr>
              <a:t>The highest purchase frequency is in the range of 20-40 thousand rupiah, with a total of 1600. This shows that most customers make purchases of </a:t>
            </a:r>
            <a:r>
              <a:rPr lang="en-US" sz="2400">
                <a:solidFill>
                  <a:srgbClr val="000000"/>
                </a:solidFill>
                <a:latin typeface="Poppins Bold"/>
              </a:rPr>
              <a:t>relatively small value</a:t>
            </a:r>
            <a:r>
              <a:rPr lang="en-US" sz="2400">
                <a:solidFill>
                  <a:srgbClr val="000000"/>
                </a:solidFill>
                <a:latin typeface="Poppins"/>
              </a:rPr>
              <a:t>.</a:t>
            </a:r>
          </a:p>
          <a:p>
            <a:pPr>
              <a:lnSpc>
                <a:spcPts val="3359"/>
              </a:lnSpc>
            </a:pPr>
            <a:endParaRPr lang="en-US" sz="2400">
              <a:solidFill>
                <a:srgbClr val="000000"/>
              </a:solidFill>
              <a:latin typeface="Poppins"/>
            </a:endParaRPr>
          </a:p>
          <a:p>
            <a:pPr marL="518160" lvl="1" indent="-259080">
              <a:lnSpc>
                <a:spcPts val="3359"/>
              </a:lnSpc>
              <a:buFont typeface="Arial"/>
              <a:buChar char="•"/>
            </a:pPr>
            <a:r>
              <a:rPr lang="en-US" sz="2400">
                <a:solidFill>
                  <a:srgbClr val="000000"/>
                </a:solidFill>
                <a:latin typeface="Poppins"/>
              </a:rPr>
              <a:t>Only a small percentage of customers make purchases of relatively large value.</a:t>
            </a:r>
          </a:p>
          <a:p>
            <a:pPr>
              <a:lnSpc>
                <a:spcPts val="3359"/>
              </a:lnSpc>
            </a:pPr>
            <a:endParaRPr lang="en-US" sz="2400">
              <a:solidFill>
                <a:srgbClr val="000000"/>
              </a:solidFill>
              <a:latin typeface="Poppins"/>
            </a:endParaRPr>
          </a:p>
          <a:p>
            <a:pPr marL="518160" lvl="1" indent="-259080">
              <a:lnSpc>
                <a:spcPts val="3359"/>
              </a:lnSpc>
              <a:buFont typeface="Arial"/>
              <a:buChar char="•"/>
            </a:pPr>
            <a:r>
              <a:rPr lang="en-US" sz="2400">
                <a:solidFill>
                  <a:srgbClr val="000000"/>
                </a:solidFill>
                <a:latin typeface="Poppins"/>
              </a:rPr>
              <a:t>Purchase frequency patterns </a:t>
            </a:r>
            <a:r>
              <a:rPr lang="en-US" sz="2400">
                <a:solidFill>
                  <a:srgbClr val="000000"/>
                </a:solidFill>
                <a:latin typeface="Poppins Bold"/>
              </a:rPr>
              <a:t>tend to decrease</a:t>
            </a:r>
            <a:r>
              <a:rPr lang="en-US" sz="2400">
                <a:solidFill>
                  <a:srgbClr val="000000"/>
                </a:solidFill>
                <a:latin typeface="Poppins"/>
              </a:rPr>
              <a:t> from the lower value range to the higher value range.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22" y="2348866"/>
            <a:ext cx="6909434" cy="6909434"/>
          </a:xfrm>
          <a:custGeom>
            <a:avLst/>
            <a:gdLst/>
            <a:ahLst/>
            <a:cxnLst/>
            <a:rect l="l" t="t" r="r" b="b"/>
            <a:pathLst>
              <a:path w="6909434" h="6909434">
                <a:moveTo>
                  <a:pt x="0" y="0"/>
                </a:moveTo>
                <a:lnTo>
                  <a:pt x="6909435" y="0"/>
                </a:lnTo>
                <a:lnTo>
                  <a:pt x="6909435" y="6909434"/>
                </a:lnTo>
                <a:lnTo>
                  <a:pt x="0" y="6909434"/>
                </a:lnTo>
                <a:lnTo>
                  <a:pt x="0" y="0"/>
                </a:lnTo>
                <a:close/>
              </a:path>
            </a:pathLst>
          </a:custGeom>
          <a:blipFill>
            <a:blip r:embed="rId2"/>
            <a:stretch>
              <a:fillRect/>
            </a:stretch>
          </a:blipFill>
        </p:spPr>
      </p:sp>
      <p:sp>
        <p:nvSpPr>
          <p:cNvPr id="3" name="TextBox 3"/>
          <p:cNvSpPr txBox="1"/>
          <p:nvPr/>
        </p:nvSpPr>
        <p:spPr>
          <a:xfrm>
            <a:off x="4436516" y="904875"/>
            <a:ext cx="9414969"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Tenure Months Distribution</a:t>
            </a:r>
          </a:p>
        </p:txBody>
      </p:sp>
      <p:sp>
        <p:nvSpPr>
          <p:cNvPr id="4" name="TextBox 4"/>
          <p:cNvSpPr txBox="1"/>
          <p:nvPr/>
        </p:nvSpPr>
        <p:spPr>
          <a:xfrm>
            <a:off x="8995337" y="2282191"/>
            <a:ext cx="7725607" cy="5034915"/>
          </a:xfrm>
          <a:prstGeom prst="rect">
            <a:avLst/>
          </a:prstGeom>
        </p:spPr>
        <p:txBody>
          <a:bodyPr lIns="0" tIns="0" rIns="0" bIns="0" rtlCol="0" anchor="t">
            <a:spAutoFit/>
          </a:bodyPr>
          <a:lstStyle/>
          <a:p>
            <a:pPr>
              <a:lnSpc>
                <a:spcPts val="3359"/>
              </a:lnSpc>
            </a:pPr>
            <a:r>
              <a:rPr lang="en-US" sz="2400">
                <a:solidFill>
                  <a:srgbClr val="000000"/>
                </a:solidFill>
                <a:latin typeface="Poppins"/>
              </a:rPr>
              <a:t>Conclusion :</a:t>
            </a:r>
          </a:p>
          <a:p>
            <a:pPr marL="518160" lvl="1" indent="-259080">
              <a:lnSpc>
                <a:spcPts val="3359"/>
              </a:lnSpc>
              <a:buFont typeface="Arial"/>
              <a:buChar char="•"/>
            </a:pPr>
            <a:r>
              <a:rPr lang="en-US" sz="2400">
                <a:solidFill>
                  <a:srgbClr val="000000"/>
                </a:solidFill>
                <a:latin typeface="Poppins"/>
              </a:rPr>
              <a:t>The distribution of length of service usage is quite even, with the majority of customers (50%) having a usage period of less than 29 months.</a:t>
            </a:r>
          </a:p>
          <a:p>
            <a:pPr marL="518160" lvl="1" indent="-259080">
              <a:lnSpc>
                <a:spcPts val="3359"/>
              </a:lnSpc>
              <a:buFont typeface="Arial"/>
              <a:buChar char="•"/>
            </a:pPr>
            <a:r>
              <a:rPr lang="en-US" sz="2400">
                <a:solidFill>
                  <a:srgbClr val="000000"/>
                </a:solidFill>
                <a:latin typeface="Poppins"/>
              </a:rPr>
              <a:t>There was significant variation in length of use of the service, with some customers being new and some customers having been using the service for a long time.</a:t>
            </a:r>
          </a:p>
          <a:p>
            <a:pPr marL="518160" lvl="1" indent="-259080">
              <a:lnSpc>
                <a:spcPts val="3359"/>
              </a:lnSpc>
              <a:spcBef>
                <a:spcPct val="0"/>
              </a:spcBef>
              <a:buFont typeface="Arial"/>
              <a:buChar char="•"/>
            </a:pPr>
            <a:r>
              <a:rPr lang="en-US" sz="2400">
                <a:solidFill>
                  <a:srgbClr val="000000"/>
                </a:solidFill>
                <a:latin typeface="Poppins"/>
              </a:rPr>
              <a:t>The existence of customers who have used the service for 6 years (72 months) shows that there is a very loyal group of customers.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9075" y="2348866"/>
            <a:ext cx="6909434" cy="6909434"/>
          </a:xfrm>
          <a:custGeom>
            <a:avLst/>
            <a:gdLst/>
            <a:ahLst/>
            <a:cxnLst/>
            <a:rect l="l" t="t" r="r" b="b"/>
            <a:pathLst>
              <a:path w="6909434" h="6909434">
                <a:moveTo>
                  <a:pt x="0" y="0"/>
                </a:moveTo>
                <a:lnTo>
                  <a:pt x="6909435" y="0"/>
                </a:lnTo>
                <a:lnTo>
                  <a:pt x="6909435" y="6909434"/>
                </a:lnTo>
                <a:lnTo>
                  <a:pt x="0" y="6909434"/>
                </a:lnTo>
                <a:lnTo>
                  <a:pt x="0" y="0"/>
                </a:lnTo>
                <a:close/>
              </a:path>
            </a:pathLst>
          </a:custGeom>
          <a:blipFill>
            <a:blip r:embed="rId2"/>
            <a:stretch>
              <a:fillRect/>
            </a:stretch>
          </a:blipFill>
        </p:spPr>
      </p:sp>
      <p:sp>
        <p:nvSpPr>
          <p:cNvPr id="3" name="TextBox 3"/>
          <p:cNvSpPr txBox="1"/>
          <p:nvPr/>
        </p:nvSpPr>
        <p:spPr>
          <a:xfrm>
            <a:off x="3026814" y="904875"/>
            <a:ext cx="12234373"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Customer Lifetime Value Distribution</a:t>
            </a:r>
          </a:p>
        </p:txBody>
      </p:sp>
      <p:sp>
        <p:nvSpPr>
          <p:cNvPr id="4" name="TextBox 4"/>
          <p:cNvSpPr txBox="1"/>
          <p:nvPr/>
        </p:nvSpPr>
        <p:spPr>
          <a:xfrm>
            <a:off x="8995337" y="2282191"/>
            <a:ext cx="7725607" cy="2939415"/>
          </a:xfrm>
          <a:prstGeom prst="rect">
            <a:avLst/>
          </a:prstGeom>
        </p:spPr>
        <p:txBody>
          <a:bodyPr lIns="0" tIns="0" rIns="0" bIns="0" rtlCol="0" anchor="t">
            <a:spAutoFit/>
          </a:bodyPr>
          <a:lstStyle/>
          <a:p>
            <a:pPr>
              <a:lnSpc>
                <a:spcPts val="3359"/>
              </a:lnSpc>
            </a:pPr>
            <a:r>
              <a:rPr lang="en-US" sz="2400">
                <a:solidFill>
                  <a:srgbClr val="000000"/>
                </a:solidFill>
                <a:latin typeface="Poppins"/>
              </a:rPr>
              <a:t>Conclusion :</a:t>
            </a:r>
          </a:p>
          <a:p>
            <a:pPr marL="518160" lvl="1" indent="-259080">
              <a:lnSpc>
                <a:spcPts val="3359"/>
              </a:lnSpc>
              <a:buFont typeface="Arial"/>
              <a:buChar char="•"/>
            </a:pPr>
            <a:r>
              <a:rPr lang="en-US" sz="2400">
                <a:solidFill>
                  <a:srgbClr val="000000"/>
                </a:solidFill>
                <a:latin typeface="Poppins"/>
              </a:rPr>
              <a:t>The distribution of CLTV values ​​is quite varied, with the majority of customers (50%) having CLTV values ​​below 5885.10.</a:t>
            </a:r>
          </a:p>
          <a:p>
            <a:pPr marL="518160" lvl="1" indent="-259080">
              <a:lnSpc>
                <a:spcPts val="3359"/>
              </a:lnSpc>
              <a:spcBef>
                <a:spcPct val="0"/>
              </a:spcBef>
              <a:buFont typeface="Arial"/>
              <a:buChar char="•"/>
            </a:pPr>
            <a:r>
              <a:rPr lang="en-US" sz="2400">
                <a:solidFill>
                  <a:srgbClr val="000000"/>
                </a:solidFill>
                <a:latin typeface="Poppins"/>
              </a:rPr>
              <a:t>There is significant variation in CLTV values, with some customers having low CLTV values ​​and some customers having high CLTV values.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14493" y="2988821"/>
            <a:ext cx="3259014" cy="3259014"/>
            <a:chOff x="0" y="0"/>
            <a:chExt cx="4345352" cy="4345352"/>
          </a:xfrm>
        </p:grpSpPr>
        <p:grpSp>
          <p:nvGrpSpPr>
            <p:cNvPr id="3" name="Group 3"/>
            <p:cNvGrpSpPr/>
            <p:nvPr/>
          </p:nvGrpSpPr>
          <p:grpSpPr>
            <a:xfrm>
              <a:off x="0" y="0"/>
              <a:ext cx="4345352" cy="4345352"/>
              <a:chOff x="0" y="0"/>
              <a:chExt cx="812800" cy="812800"/>
            </a:xfrm>
          </p:grpSpPr>
          <p:sp>
            <p:nvSpPr>
              <p:cNvPr id="4" name="Freeform 4"/>
              <p:cNvSpPr/>
              <p:nvPr/>
            </p:nvSpPr>
            <p:spPr>
              <a:xfrm>
                <a:off x="0" y="0"/>
                <a:ext cx="812800" cy="812800"/>
              </a:xfrm>
              <a:custGeom>
                <a:avLst/>
                <a:gdLst/>
                <a:ahLst/>
                <a:cxnLst/>
                <a:rect l="l" t="t" r="r" b="b"/>
                <a:pathLst>
                  <a:path w="812800" h="812800">
                    <a:moveTo>
                      <a:pt x="83144" y="0"/>
                    </a:moveTo>
                    <a:lnTo>
                      <a:pt x="729656" y="0"/>
                    </a:lnTo>
                    <a:cubicBezTo>
                      <a:pt x="775575" y="0"/>
                      <a:pt x="812800" y="37225"/>
                      <a:pt x="812800" y="83144"/>
                    </a:cubicBezTo>
                    <a:lnTo>
                      <a:pt x="812800" y="729656"/>
                    </a:lnTo>
                    <a:cubicBezTo>
                      <a:pt x="812800" y="775575"/>
                      <a:pt x="775575" y="812800"/>
                      <a:pt x="729656" y="812800"/>
                    </a:cubicBezTo>
                    <a:lnTo>
                      <a:pt x="83144" y="812800"/>
                    </a:lnTo>
                    <a:cubicBezTo>
                      <a:pt x="37225" y="812800"/>
                      <a:pt x="0" y="775575"/>
                      <a:pt x="0" y="729656"/>
                    </a:cubicBezTo>
                    <a:lnTo>
                      <a:pt x="0" y="83144"/>
                    </a:lnTo>
                    <a:cubicBezTo>
                      <a:pt x="0" y="37225"/>
                      <a:pt x="37225" y="0"/>
                      <a:pt x="83144" y="0"/>
                    </a:cubicBezTo>
                    <a:close/>
                  </a:path>
                </a:pathLst>
              </a:custGeom>
              <a:solidFill>
                <a:srgbClr val="3287FB"/>
              </a:solidFill>
            </p:spPr>
          </p:sp>
          <p:sp>
            <p:nvSpPr>
              <p:cNvPr id="5" name="TextBox 5"/>
              <p:cNvSpPr txBox="1"/>
              <p:nvPr/>
            </p:nvSpPr>
            <p:spPr>
              <a:xfrm>
                <a:off x="0" y="19050"/>
                <a:ext cx="812800" cy="793750"/>
              </a:xfrm>
              <a:prstGeom prst="rect">
                <a:avLst/>
              </a:prstGeom>
            </p:spPr>
            <p:txBody>
              <a:bodyPr lIns="130231" tIns="130231" rIns="130231" bIns="130231" rtlCol="0" anchor="ctr"/>
              <a:lstStyle/>
              <a:p>
                <a:pPr algn="ctr">
                  <a:lnSpc>
                    <a:spcPts val="1939"/>
                  </a:lnSpc>
                </a:pPr>
                <a:endParaRPr/>
              </a:p>
            </p:txBody>
          </p:sp>
        </p:grpSp>
        <p:sp>
          <p:nvSpPr>
            <p:cNvPr id="6" name="Freeform 6"/>
            <p:cNvSpPr/>
            <p:nvPr/>
          </p:nvSpPr>
          <p:spPr>
            <a:xfrm>
              <a:off x="542600" y="542600"/>
              <a:ext cx="3260152" cy="3260152"/>
            </a:xfrm>
            <a:custGeom>
              <a:avLst/>
              <a:gdLst/>
              <a:ahLst/>
              <a:cxnLst/>
              <a:rect l="l" t="t" r="r" b="b"/>
              <a:pathLst>
                <a:path w="3260152" h="3260152">
                  <a:moveTo>
                    <a:pt x="0" y="0"/>
                  </a:moveTo>
                  <a:lnTo>
                    <a:pt x="3260152" y="0"/>
                  </a:lnTo>
                  <a:lnTo>
                    <a:pt x="3260152" y="3260152"/>
                  </a:lnTo>
                  <a:lnTo>
                    <a:pt x="0" y="3260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225068" y="1473670"/>
              <a:ext cx="1234448" cy="699006"/>
            </a:xfrm>
            <a:custGeom>
              <a:avLst/>
              <a:gdLst/>
              <a:ahLst/>
              <a:cxnLst/>
              <a:rect l="l" t="t" r="r" b="b"/>
              <a:pathLst>
                <a:path w="1234448" h="699006">
                  <a:moveTo>
                    <a:pt x="0" y="0"/>
                  </a:moveTo>
                  <a:lnTo>
                    <a:pt x="1234448" y="0"/>
                  </a:lnTo>
                  <a:lnTo>
                    <a:pt x="1234448" y="699006"/>
                  </a:lnTo>
                  <a:lnTo>
                    <a:pt x="0" y="6990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Freeform 8"/>
          <p:cNvSpPr/>
          <p:nvPr/>
        </p:nvSpPr>
        <p:spPr>
          <a:xfrm rot="-645065">
            <a:off x="12193521" y="8206388"/>
            <a:ext cx="8173128" cy="7733823"/>
          </a:xfrm>
          <a:custGeom>
            <a:avLst/>
            <a:gdLst/>
            <a:ahLst/>
            <a:cxnLst/>
            <a:rect l="l" t="t" r="r" b="b"/>
            <a:pathLst>
              <a:path w="8173128" h="7733823">
                <a:moveTo>
                  <a:pt x="0" y="0"/>
                </a:moveTo>
                <a:lnTo>
                  <a:pt x="8173128" y="0"/>
                </a:lnTo>
                <a:lnTo>
                  <a:pt x="8173128" y="7733823"/>
                </a:lnTo>
                <a:lnTo>
                  <a:pt x="0" y="7733823"/>
                </a:lnTo>
                <a:lnTo>
                  <a:pt x="0" y="0"/>
                </a:lnTo>
                <a:close/>
              </a:path>
            </a:pathLst>
          </a:custGeom>
          <a:blipFill>
            <a:blip r:embed="rId6">
              <a:alphaModFix amt="50000"/>
            </a:blip>
            <a:stretch>
              <a:fillRect/>
            </a:stretch>
          </a:blipFill>
        </p:spPr>
      </p:sp>
      <p:sp>
        <p:nvSpPr>
          <p:cNvPr id="9" name="TextBox 9"/>
          <p:cNvSpPr txBox="1"/>
          <p:nvPr/>
        </p:nvSpPr>
        <p:spPr>
          <a:xfrm>
            <a:off x="6744091" y="6649139"/>
            <a:ext cx="4799818" cy="1601790"/>
          </a:xfrm>
          <a:prstGeom prst="rect">
            <a:avLst/>
          </a:prstGeom>
        </p:spPr>
        <p:txBody>
          <a:bodyPr lIns="0" tIns="0" rIns="0" bIns="0" rtlCol="0" anchor="t">
            <a:spAutoFit/>
          </a:bodyPr>
          <a:lstStyle/>
          <a:p>
            <a:pPr algn="ctr">
              <a:lnSpc>
                <a:spcPts val="6286"/>
              </a:lnSpc>
              <a:spcBef>
                <a:spcPct val="0"/>
              </a:spcBef>
            </a:pPr>
            <a:r>
              <a:rPr lang="en-US" sz="4490">
                <a:solidFill>
                  <a:srgbClr val="000000"/>
                </a:solidFill>
                <a:latin typeface="Poppins Bold"/>
              </a:rPr>
              <a:t>Deep-dive Exploration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5247" y="2348866"/>
            <a:ext cx="7048753" cy="6450979"/>
          </a:xfrm>
          <a:custGeom>
            <a:avLst/>
            <a:gdLst/>
            <a:ahLst/>
            <a:cxnLst/>
            <a:rect l="l" t="t" r="r" b="b"/>
            <a:pathLst>
              <a:path w="7048753" h="6450979">
                <a:moveTo>
                  <a:pt x="0" y="0"/>
                </a:moveTo>
                <a:lnTo>
                  <a:pt x="7048753" y="0"/>
                </a:lnTo>
                <a:lnTo>
                  <a:pt x="7048753" y="6450978"/>
                </a:lnTo>
                <a:lnTo>
                  <a:pt x="0" y="6450978"/>
                </a:lnTo>
                <a:lnTo>
                  <a:pt x="0" y="0"/>
                </a:lnTo>
                <a:close/>
              </a:path>
            </a:pathLst>
          </a:custGeom>
          <a:blipFill>
            <a:blip r:embed="rId2"/>
            <a:stretch>
              <a:fillRect/>
            </a:stretch>
          </a:blipFill>
        </p:spPr>
      </p:sp>
      <p:sp>
        <p:nvSpPr>
          <p:cNvPr id="3" name="Freeform 3"/>
          <p:cNvSpPr/>
          <p:nvPr/>
        </p:nvSpPr>
        <p:spPr>
          <a:xfrm>
            <a:off x="9533693" y="2348866"/>
            <a:ext cx="5879833" cy="1478035"/>
          </a:xfrm>
          <a:custGeom>
            <a:avLst/>
            <a:gdLst/>
            <a:ahLst/>
            <a:cxnLst/>
            <a:rect l="l" t="t" r="r" b="b"/>
            <a:pathLst>
              <a:path w="5879833" h="1478035">
                <a:moveTo>
                  <a:pt x="0" y="0"/>
                </a:moveTo>
                <a:lnTo>
                  <a:pt x="5879833" y="0"/>
                </a:lnTo>
                <a:lnTo>
                  <a:pt x="5879833" y="1478035"/>
                </a:lnTo>
                <a:lnTo>
                  <a:pt x="0" y="1478035"/>
                </a:lnTo>
                <a:lnTo>
                  <a:pt x="0" y="0"/>
                </a:lnTo>
                <a:close/>
              </a:path>
            </a:pathLst>
          </a:custGeom>
          <a:blipFill>
            <a:blip r:embed="rId3"/>
            <a:stretch>
              <a:fillRect/>
            </a:stretch>
          </a:blipFill>
        </p:spPr>
      </p:sp>
      <p:sp>
        <p:nvSpPr>
          <p:cNvPr id="4" name="TextBox 4"/>
          <p:cNvSpPr txBox="1"/>
          <p:nvPr/>
        </p:nvSpPr>
        <p:spPr>
          <a:xfrm>
            <a:off x="4436516" y="904875"/>
            <a:ext cx="9414969"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Monthly Purchase by Location </a:t>
            </a:r>
          </a:p>
        </p:txBody>
      </p:sp>
      <p:sp>
        <p:nvSpPr>
          <p:cNvPr id="5" name="TextBox 5"/>
          <p:cNvSpPr txBox="1"/>
          <p:nvPr/>
        </p:nvSpPr>
        <p:spPr>
          <a:xfrm>
            <a:off x="9533693" y="4407926"/>
            <a:ext cx="7725607" cy="3187700"/>
          </a:xfrm>
          <a:prstGeom prst="rect">
            <a:avLst/>
          </a:prstGeom>
        </p:spPr>
        <p:txBody>
          <a:bodyPr lIns="0" tIns="0" rIns="0" bIns="0" rtlCol="0" anchor="t">
            <a:spAutoFit/>
          </a:bodyPr>
          <a:lstStyle/>
          <a:p>
            <a:pPr>
              <a:lnSpc>
                <a:spcPts val="2800"/>
              </a:lnSpc>
            </a:pPr>
            <a:r>
              <a:rPr lang="en-US" sz="2000">
                <a:solidFill>
                  <a:srgbClr val="000000"/>
                </a:solidFill>
                <a:latin typeface="Poppins"/>
              </a:rPr>
              <a:t>Recommendatiion :</a:t>
            </a:r>
          </a:p>
          <a:p>
            <a:pPr marL="431802" lvl="1" indent="-215901">
              <a:lnSpc>
                <a:spcPts val="2800"/>
              </a:lnSpc>
              <a:buFont typeface="Arial"/>
              <a:buChar char="•"/>
            </a:pPr>
            <a:r>
              <a:rPr lang="en-US" sz="2000">
                <a:solidFill>
                  <a:srgbClr val="000000"/>
                </a:solidFill>
                <a:latin typeface="Poppins"/>
              </a:rPr>
              <a:t>Segment the customers based on their purchasing behavior and demographics.</a:t>
            </a:r>
          </a:p>
          <a:p>
            <a:pPr marL="431802" lvl="1" indent="-215901">
              <a:lnSpc>
                <a:spcPts val="2800"/>
              </a:lnSpc>
              <a:buFont typeface="Arial"/>
              <a:buChar char="•"/>
            </a:pPr>
            <a:r>
              <a:rPr lang="en-US" sz="2000">
                <a:solidFill>
                  <a:srgbClr val="000000"/>
                </a:solidFill>
                <a:latin typeface="Poppins"/>
              </a:rPr>
              <a:t>Explore the monthly purchase trends over time for both locations. Look for any seasonal patterns, trends, or anomalies that could provide insights into the purchasing behavior of customers.</a:t>
            </a:r>
          </a:p>
          <a:p>
            <a:pPr marL="431802" lvl="1" indent="-215901">
              <a:lnSpc>
                <a:spcPts val="2800"/>
              </a:lnSpc>
              <a:buFont typeface="Arial"/>
              <a:buChar char="•"/>
            </a:pPr>
            <a:r>
              <a:rPr lang="en-US" sz="2000">
                <a:solidFill>
                  <a:srgbClr val="000000"/>
                </a:solidFill>
                <a:latin typeface="Poppins"/>
              </a:rPr>
              <a:t>Evaluate the impact of marketing campaigns on customer engagement and purchasing behavior.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139274"/>
            <a:ext cx="6622667" cy="6008452"/>
            <a:chOff x="0" y="0"/>
            <a:chExt cx="8830223" cy="8011269"/>
          </a:xfrm>
        </p:grpSpPr>
        <p:sp>
          <p:nvSpPr>
            <p:cNvPr id="3" name="Freeform 3"/>
            <p:cNvSpPr/>
            <p:nvPr/>
          </p:nvSpPr>
          <p:spPr>
            <a:xfrm>
              <a:off x="0" y="0"/>
              <a:ext cx="8830223" cy="3876510"/>
            </a:xfrm>
            <a:custGeom>
              <a:avLst/>
              <a:gdLst/>
              <a:ahLst/>
              <a:cxnLst/>
              <a:rect l="l" t="t" r="r" b="b"/>
              <a:pathLst>
                <a:path w="8830223" h="3876510">
                  <a:moveTo>
                    <a:pt x="0" y="0"/>
                  </a:moveTo>
                  <a:lnTo>
                    <a:pt x="8830223" y="0"/>
                  </a:lnTo>
                  <a:lnTo>
                    <a:pt x="8830223" y="3876510"/>
                  </a:lnTo>
                  <a:lnTo>
                    <a:pt x="0" y="3876510"/>
                  </a:lnTo>
                  <a:lnTo>
                    <a:pt x="0" y="0"/>
                  </a:lnTo>
                  <a:close/>
                </a:path>
              </a:pathLst>
            </a:custGeom>
            <a:blipFill>
              <a:blip r:embed="rId2"/>
              <a:stretch>
                <a:fillRect/>
              </a:stretch>
            </a:blipFill>
          </p:spPr>
        </p:sp>
        <p:sp>
          <p:nvSpPr>
            <p:cNvPr id="4" name="Freeform 4"/>
            <p:cNvSpPr/>
            <p:nvPr/>
          </p:nvSpPr>
          <p:spPr>
            <a:xfrm>
              <a:off x="0" y="4134759"/>
              <a:ext cx="8830223" cy="3876510"/>
            </a:xfrm>
            <a:custGeom>
              <a:avLst/>
              <a:gdLst/>
              <a:ahLst/>
              <a:cxnLst/>
              <a:rect l="l" t="t" r="r" b="b"/>
              <a:pathLst>
                <a:path w="8830223" h="3876510">
                  <a:moveTo>
                    <a:pt x="0" y="0"/>
                  </a:moveTo>
                  <a:lnTo>
                    <a:pt x="8830223" y="0"/>
                  </a:lnTo>
                  <a:lnTo>
                    <a:pt x="8830223" y="3876510"/>
                  </a:lnTo>
                  <a:lnTo>
                    <a:pt x="0" y="3876510"/>
                  </a:lnTo>
                  <a:lnTo>
                    <a:pt x="0" y="0"/>
                  </a:lnTo>
                  <a:close/>
                </a:path>
              </a:pathLst>
            </a:custGeom>
            <a:blipFill>
              <a:blip r:embed="rId3"/>
              <a:stretch>
                <a:fillRect/>
              </a:stretch>
            </a:blipFill>
          </p:spPr>
        </p:sp>
      </p:grpSp>
      <p:sp>
        <p:nvSpPr>
          <p:cNvPr id="5" name="TextBox 5"/>
          <p:cNvSpPr txBox="1"/>
          <p:nvPr/>
        </p:nvSpPr>
        <p:spPr>
          <a:xfrm>
            <a:off x="4436516" y="904875"/>
            <a:ext cx="9414969"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Products Usage by Location</a:t>
            </a:r>
          </a:p>
        </p:txBody>
      </p:sp>
      <p:sp>
        <p:nvSpPr>
          <p:cNvPr id="6" name="TextBox 6"/>
          <p:cNvSpPr txBox="1"/>
          <p:nvPr/>
        </p:nvSpPr>
        <p:spPr>
          <a:xfrm>
            <a:off x="7897975" y="2013103"/>
            <a:ext cx="9757565" cy="7343623"/>
          </a:xfrm>
          <a:prstGeom prst="rect">
            <a:avLst/>
          </a:prstGeom>
        </p:spPr>
        <p:txBody>
          <a:bodyPr lIns="0" tIns="0" rIns="0" bIns="0" rtlCol="0" anchor="t">
            <a:spAutoFit/>
          </a:bodyPr>
          <a:lstStyle/>
          <a:p>
            <a:pPr>
              <a:lnSpc>
                <a:spcPts val="2633"/>
              </a:lnSpc>
            </a:pPr>
            <a:r>
              <a:rPr lang="en-US" sz="1880">
                <a:solidFill>
                  <a:srgbClr val="000000"/>
                </a:solidFill>
                <a:latin typeface="Poppins"/>
              </a:rPr>
              <a:t>Recommendation:</a:t>
            </a:r>
          </a:p>
          <a:p>
            <a:pPr>
              <a:lnSpc>
                <a:spcPts val="2633"/>
              </a:lnSpc>
            </a:pPr>
            <a:r>
              <a:rPr lang="en-US" sz="1880">
                <a:solidFill>
                  <a:srgbClr val="000000"/>
                </a:solidFill>
                <a:latin typeface="Poppins Bold"/>
              </a:rPr>
              <a:t>Product Optimization in Each Location:</a:t>
            </a:r>
          </a:p>
          <a:p>
            <a:pPr>
              <a:lnSpc>
                <a:spcPts val="2633"/>
              </a:lnSpc>
            </a:pPr>
            <a:r>
              <a:rPr lang="en-US" sz="1880">
                <a:solidFill>
                  <a:srgbClr val="000000"/>
                </a:solidFill>
                <a:latin typeface="Poppins"/>
              </a:rPr>
              <a:t>Identify products that have a low frequency of use in each location.</a:t>
            </a:r>
          </a:p>
          <a:p>
            <a:pPr>
              <a:lnSpc>
                <a:spcPts val="2633"/>
              </a:lnSpc>
            </a:pPr>
            <a:r>
              <a:rPr lang="en-US" sz="1880">
                <a:solidFill>
                  <a:srgbClr val="000000"/>
                </a:solidFill>
                <a:latin typeface="Poppins"/>
              </a:rPr>
              <a:t>Check whether the product is not in demand or whether additional marketing strategies are needed.</a:t>
            </a:r>
          </a:p>
          <a:p>
            <a:pPr>
              <a:lnSpc>
                <a:spcPts val="2633"/>
              </a:lnSpc>
            </a:pPr>
            <a:r>
              <a:rPr lang="en-US" sz="1880">
                <a:solidFill>
                  <a:srgbClr val="000000"/>
                </a:solidFill>
                <a:latin typeface="Poppins Bold"/>
              </a:rPr>
              <a:t>Marketing Strategy Adjustments:</a:t>
            </a:r>
          </a:p>
          <a:p>
            <a:pPr>
              <a:lnSpc>
                <a:spcPts val="2633"/>
              </a:lnSpc>
            </a:pPr>
            <a:r>
              <a:rPr lang="en-US" sz="1880">
                <a:solidFill>
                  <a:srgbClr val="000000"/>
                </a:solidFill>
                <a:latin typeface="Poppins"/>
              </a:rPr>
              <a:t>Customize marketing strategies for each product based on customer preferences in each location.</a:t>
            </a:r>
          </a:p>
          <a:p>
            <a:pPr>
              <a:lnSpc>
                <a:spcPts val="2633"/>
              </a:lnSpc>
            </a:pPr>
            <a:r>
              <a:rPr lang="en-US" sz="1880">
                <a:solidFill>
                  <a:srgbClr val="000000"/>
                </a:solidFill>
                <a:latin typeface="Poppins"/>
              </a:rPr>
              <a:t>There may need to be promotions or special offers tailored to the needs and preferences of customers in Bandung and Jakarta.</a:t>
            </a:r>
          </a:p>
          <a:p>
            <a:pPr>
              <a:lnSpc>
                <a:spcPts val="2633"/>
              </a:lnSpc>
            </a:pPr>
            <a:r>
              <a:rPr lang="en-US" sz="1880">
                <a:solidFill>
                  <a:srgbClr val="000000"/>
                </a:solidFill>
                <a:latin typeface="Poppins Bold"/>
              </a:rPr>
              <a:t>Joint Product Analysis:</a:t>
            </a:r>
          </a:p>
          <a:p>
            <a:pPr>
              <a:lnSpc>
                <a:spcPts val="2633"/>
              </a:lnSpc>
            </a:pPr>
            <a:r>
              <a:rPr lang="en-US" sz="1880">
                <a:solidFill>
                  <a:srgbClr val="000000"/>
                </a:solidFill>
                <a:latin typeface="Poppins"/>
              </a:rPr>
              <a:t>Conduct further analysis to see if there are patterns or trends in the use of product combinations at each location.</a:t>
            </a:r>
          </a:p>
          <a:p>
            <a:pPr>
              <a:lnSpc>
                <a:spcPts val="2633"/>
              </a:lnSpc>
            </a:pPr>
            <a:r>
              <a:rPr lang="en-US" sz="1880">
                <a:solidFill>
                  <a:srgbClr val="000000"/>
                </a:solidFill>
                <a:latin typeface="Poppins"/>
              </a:rPr>
              <a:t>Consider putting together product packages or offering combination promotions based on customer preferences in each location.</a:t>
            </a:r>
          </a:p>
          <a:p>
            <a:pPr>
              <a:lnSpc>
                <a:spcPts val="2633"/>
              </a:lnSpc>
            </a:pPr>
            <a:r>
              <a:rPr lang="en-US" sz="1880">
                <a:solidFill>
                  <a:srgbClr val="000000"/>
                </a:solidFill>
                <a:latin typeface="Poppins Bold"/>
              </a:rPr>
              <a:t>Internet Service Evaluation:</a:t>
            </a:r>
          </a:p>
          <a:p>
            <a:pPr>
              <a:lnSpc>
                <a:spcPts val="2633"/>
              </a:lnSpc>
            </a:pPr>
            <a:r>
              <a:rPr lang="en-US" sz="1880">
                <a:solidFill>
                  <a:srgbClr val="000000"/>
                </a:solidFill>
                <a:latin typeface="Poppins"/>
              </a:rPr>
              <a:t>Check customers who have the label "No internet service" to see if they really don't use internet service.</a:t>
            </a:r>
          </a:p>
          <a:p>
            <a:pPr>
              <a:lnSpc>
                <a:spcPts val="2633"/>
              </a:lnSpc>
            </a:pPr>
            <a:r>
              <a:rPr lang="en-US" sz="1880">
                <a:solidFill>
                  <a:srgbClr val="000000"/>
                </a:solidFill>
                <a:latin typeface="Poppins"/>
              </a:rPr>
              <a:t>Consider offering appropriate internet packages or marketing strategies, especially if there are customers in both locations who do not use internet service.</a:t>
            </a:r>
          </a:p>
          <a:p>
            <a:pPr>
              <a:lnSpc>
                <a:spcPts val="2633"/>
              </a:lnSpc>
            </a:pPr>
            <a:endParaRPr lang="en-US" sz="1880">
              <a:solidFill>
                <a:srgbClr val="000000"/>
              </a:solidFill>
              <a:latin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8893" y="2483821"/>
            <a:ext cx="9489362" cy="3122758"/>
          </a:xfrm>
          <a:custGeom>
            <a:avLst/>
            <a:gdLst/>
            <a:ahLst/>
            <a:cxnLst/>
            <a:rect l="l" t="t" r="r" b="b"/>
            <a:pathLst>
              <a:path w="9489362" h="3122758">
                <a:moveTo>
                  <a:pt x="0" y="0"/>
                </a:moveTo>
                <a:lnTo>
                  <a:pt x="9489362" y="0"/>
                </a:lnTo>
                <a:lnTo>
                  <a:pt x="9489362" y="3122758"/>
                </a:lnTo>
                <a:lnTo>
                  <a:pt x="0" y="3122758"/>
                </a:lnTo>
                <a:lnTo>
                  <a:pt x="0" y="0"/>
                </a:lnTo>
                <a:close/>
              </a:path>
            </a:pathLst>
          </a:custGeom>
          <a:blipFill>
            <a:blip r:embed="rId2"/>
            <a:stretch>
              <a:fillRect/>
            </a:stretch>
          </a:blipFill>
        </p:spPr>
      </p:sp>
      <p:sp>
        <p:nvSpPr>
          <p:cNvPr id="3" name="Freeform 3"/>
          <p:cNvSpPr/>
          <p:nvPr/>
        </p:nvSpPr>
        <p:spPr>
          <a:xfrm>
            <a:off x="1218893" y="5669643"/>
            <a:ext cx="9489362" cy="3122758"/>
          </a:xfrm>
          <a:custGeom>
            <a:avLst/>
            <a:gdLst/>
            <a:ahLst/>
            <a:cxnLst/>
            <a:rect l="l" t="t" r="r" b="b"/>
            <a:pathLst>
              <a:path w="9489362" h="3122758">
                <a:moveTo>
                  <a:pt x="0" y="0"/>
                </a:moveTo>
                <a:lnTo>
                  <a:pt x="9489362" y="0"/>
                </a:lnTo>
                <a:lnTo>
                  <a:pt x="9489362" y="3122758"/>
                </a:lnTo>
                <a:lnTo>
                  <a:pt x="0" y="3122758"/>
                </a:lnTo>
                <a:lnTo>
                  <a:pt x="0" y="0"/>
                </a:lnTo>
                <a:close/>
              </a:path>
            </a:pathLst>
          </a:custGeom>
          <a:blipFill>
            <a:blip r:embed="rId3"/>
            <a:stretch>
              <a:fillRect/>
            </a:stretch>
          </a:blipFill>
        </p:spPr>
      </p:sp>
      <p:sp>
        <p:nvSpPr>
          <p:cNvPr id="4" name="TextBox 4"/>
          <p:cNvSpPr txBox="1"/>
          <p:nvPr/>
        </p:nvSpPr>
        <p:spPr>
          <a:xfrm>
            <a:off x="3092420" y="904875"/>
            <a:ext cx="12103161"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Products Usage by Monthly Purchase</a:t>
            </a:r>
          </a:p>
        </p:txBody>
      </p:sp>
      <p:sp>
        <p:nvSpPr>
          <p:cNvPr id="5" name="TextBox 5"/>
          <p:cNvSpPr txBox="1"/>
          <p:nvPr/>
        </p:nvSpPr>
        <p:spPr>
          <a:xfrm>
            <a:off x="11014248" y="2417146"/>
            <a:ext cx="6054859" cy="4009239"/>
          </a:xfrm>
          <a:prstGeom prst="rect">
            <a:avLst/>
          </a:prstGeom>
        </p:spPr>
        <p:txBody>
          <a:bodyPr lIns="0" tIns="0" rIns="0" bIns="0" rtlCol="0" anchor="t">
            <a:spAutoFit/>
          </a:bodyPr>
          <a:lstStyle/>
          <a:p>
            <a:pPr>
              <a:lnSpc>
                <a:spcPts val="3193"/>
              </a:lnSpc>
            </a:pPr>
            <a:r>
              <a:rPr lang="en-US" sz="2280">
                <a:solidFill>
                  <a:srgbClr val="000000"/>
                </a:solidFill>
                <a:latin typeface="Poppins"/>
              </a:rPr>
              <a:t>Recommendation :</a:t>
            </a:r>
          </a:p>
          <a:p>
            <a:pPr marL="492459" lvl="1" indent="-246230">
              <a:lnSpc>
                <a:spcPts val="3193"/>
              </a:lnSpc>
              <a:buFont typeface="Arial"/>
              <a:buChar char="•"/>
            </a:pPr>
            <a:r>
              <a:rPr lang="en-US" sz="2280">
                <a:solidFill>
                  <a:srgbClr val="000000"/>
                </a:solidFill>
                <a:latin typeface="Poppins"/>
              </a:rPr>
              <a:t>It is necessary to identify the cause of "No internet service" and ensure that customers in all locations have adequate access to the internet.</a:t>
            </a:r>
          </a:p>
          <a:p>
            <a:pPr marL="492459" lvl="1" indent="-246230">
              <a:lnSpc>
                <a:spcPts val="3193"/>
              </a:lnSpc>
              <a:buFont typeface="Arial"/>
              <a:buChar char="•"/>
            </a:pPr>
            <a:r>
              <a:rPr lang="en-US" sz="2280">
                <a:solidFill>
                  <a:srgbClr val="000000"/>
                </a:solidFill>
                <a:latin typeface="Poppins"/>
              </a:rPr>
              <a:t>Consider creating product bundle offers or subscription packages that can increase customer interest and motivate the purchase of more products.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1100" y="2502746"/>
            <a:ext cx="2287054" cy="2287054"/>
            <a:chOff x="0" y="0"/>
            <a:chExt cx="3049406" cy="3049406"/>
          </a:xfrm>
        </p:grpSpPr>
        <p:grpSp>
          <p:nvGrpSpPr>
            <p:cNvPr id="3" name="Group 3"/>
            <p:cNvGrpSpPr/>
            <p:nvPr/>
          </p:nvGrpSpPr>
          <p:grpSpPr>
            <a:xfrm>
              <a:off x="0" y="0"/>
              <a:ext cx="3049406" cy="3049406"/>
              <a:chOff x="0" y="0"/>
              <a:chExt cx="812800" cy="812800"/>
            </a:xfrm>
          </p:grpSpPr>
          <p:sp>
            <p:nvSpPr>
              <p:cNvPr id="4" name="Freeform 4"/>
              <p:cNvSpPr/>
              <p:nvPr/>
            </p:nvSpPr>
            <p:spPr>
              <a:xfrm>
                <a:off x="0" y="0"/>
                <a:ext cx="812800" cy="812800"/>
              </a:xfrm>
              <a:custGeom>
                <a:avLst/>
                <a:gdLst/>
                <a:ahLst/>
                <a:cxnLst/>
                <a:rect l="l" t="t" r="r" b="b"/>
                <a:pathLst>
                  <a:path w="812800" h="812800">
                    <a:moveTo>
                      <a:pt x="83144" y="0"/>
                    </a:moveTo>
                    <a:lnTo>
                      <a:pt x="729656" y="0"/>
                    </a:lnTo>
                    <a:cubicBezTo>
                      <a:pt x="775575" y="0"/>
                      <a:pt x="812800" y="37225"/>
                      <a:pt x="812800" y="83144"/>
                    </a:cubicBezTo>
                    <a:lnTo>
                      <a:pt x="812800" y="729656"/>
                    </a:lnTo>
                    <a:cubicBezTo>
                      <a:pt x="812800" y="775575"/>
                      <a:pt x="775575" y="812800"/>
                      <a:pt x="729656" y="812800"/>
                    </a:cubicBezTo>
                    <a:lnTo>
                      <a:pt x="83144" y="812800"/>
                    </a:lnTo>
                    <a:cubicBezTo>
                      <a:pt x="37225" y="812800"/>
                      <a:pt x="0" y="775575"/>
                      <a:pt x="0" y="729656"/>
                    </a:cubicBezTo>
                    <a:lnTo>
                      <a:pt x="0" y="83144"/>
                    </a:lnTo>
                    <a:cubicBezTo>
                      <a:pt x="0" y="37225"/>
                      <a:pt x="37225" y="0"/>
                      <a:pt x="83144" y="0"/>
                    </a:cubicBezTo>
                    <a:close/>
                  </a:path>
                </a:pathLst>
              </a:custGeom>
              <a:solidFill>
                <a:srgbClr val="3287FB"/>
              </a:solidFill>
            </p:spPr>
          </p:sp>
          <p:sp>
            <p:nvSpPr>
              <p:cNvPr id="5" name="TextBox 5"/>
              <p:cNvSpPr txBox="1"/>
              <p:nvPr/>
            </p:nvSpPr>
            <p:spPr>
              <a:xfrm>
                <a:off x="0" y="19050"/>
                <a:ext cx="812800" cy="793750"/>
              </a:xfrm>
              <a:prstGeom prst="rect">
                <a:avLst/>
              </a:prstGeom>
            </p:spPr>
            <p:txBody>
              <a:bodyPr lIns="130231" tIns="130231" rIns="130231" bIns="130231" rtlCol="0" anchor="ctr"/>
              <a:lstStyle/>
              <a:p>
                <a:pPr algn="ctr">
                  <a:lnSpc>
                    <a:spcPts val="1940"/>
                  </a:lnSpc>
                </a:pPr>
                <a:endParaRPr/>
              </a:p>
            </p:txBody>
          </p:sp>
        </p:grpSp>
        <p:sp>
          <p:nvSpPr>
            <p:cNvPr id="6" name="Freeform 6"/>
            <p:cNvSpPr/>
            <p:nvPr/>
          </p:nvSpPr>
          <p:spPr>
            <a:xfrm>
              <a:off x="384671" y="658279"/>
              <a:ext cx="2280064" cy="1732849"/>
            </a:xfrm>
            <a:custGeom>
              <a:avLst/>
              <a:gdLst/>
              <a:ahLst/>
              <a:cxnLst/>
              <a:rect l="l" t="t" r="r" b="b"/>
              <a:pathLst>
                <a:path w="2280064" h="1732849">
                  <a:moveTo>
                    <a:pt x="0" y="0"/>
                  </a:moveTo>
                  <a:lnTo>
                    <a:pt x="2280064" y="0"/>
                  </a:lnTo>
                  <a:lnTo>
                    <a:pt x="2280064" y="1732848"/>
                  </a:lnTo>
                  <a:lnTo>
                    <a:pt x="0" y="1732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7" name="Group 7"/>
          <p:cNvGrpSpPr/>
          <p:nvPr/>
        </p:nvGrpSpPr>
        <p:grpSpPr>
          <a:xfrm>
            <a:off x="1661100" y="5773425"/>
            <a:ext cx="2287054" cy="2287054"/>
            <a:chOff x="0" y="0"/>
            <a:chExt cx="812800" cy="812800"/>
          </a:xfrm>
        </p:grpSpPr>
        <p:sp>
          <p:nvSpPr>
            <p:cNvPr id="8" name="Freeform 8"/>
            <p:cNvSpPr/>
            <p:nvPr/>
          </p:nvSpPr>
          <p:spPr>
            <a:xfrm>
              <a:off x="0" y="0"/>
              <a:ext cx="812800" cy="812800"/>
            </a:xfrm>
            <a:custGeom>
              <a:avLst/>
              <a:gdLst/>
              <a:ahLst/>
              <a:cxnLst/>
              <a:rect l="l" t="t" r="r" b="b"/>
              <a:pathLst>
                <a:path w="812800" h="812800">
                  <a:moveTo>
                    <a:pt x="118479" y="0"/>
                  </a:moveTo>
                  <a:lnTo>
                    <a:pt x="694321" y="0"/>
                  </a:lnTo>
                  <a:cubicBezTo>
                    <a:pt x="759755" y="0"/>
                    <a:pt x="812800" y="53045"/>
                    <a:pt x="812800" y="118479"/>
                  </a:cubicBezTo>
                  <a:lnTo>
                    <a:pt x="812800" y="694321"/>
                  </a:lnTo>
                  <a:cubicBezTo>
                    <a:pt x="812800" y="759755"/>
                    <a:pt x="759755" y="812800"/>
                    <a:pt x="694321" y="812800"/>
                  </a:cubicBezTo>
                  <a:lnTo>
                    <a:pt x="118479" y="812800"/>
                  </a:lnTo>
                  <a:cubicBezTo>
                    <a:pt x="53045" y="812800"/>
                    <a:pt x="0" y="759755"/>
                    <a:pt x="0" y="694321"/>
                  </a:cubicBezTo>
                  <a:lnTo>
                    <a:pt x="0" y="118479"/>
                  </a:lnTo>
                  <a:cubicBezTo>
                    <a:pt x="0" y="53045"/>
                    <a:pt x="53045" y="0"/>
                    <a:pt x="118479" y="0"/>
                  </a:cubicBezTo>
                  <a:close/>
                </a:path>
              </a:pathLst>
            </a:custGeom>
            <a:solidFill>
              <a:srgbClr val="3287FB"/>
            </a:solidFill>
          </p:spPr>
        </p:sp>
        <p:sp>
          <p:nvSpPr>
            <p:cNvPr id="9" name="TextBox 9"/>
            <p:cNvSpPr txBox="1"/>
            <p:nvPr/>
          </p:nvSpPr>
          <p:spPr>
            <a:xfrm>
              <a:off x="0" y="19050"/>
              <a:ext cx="812800" cy="793750"/>
            </a:xfrm>
            <a:prstGeom prst="rect">
              <a:avLst/>
            </a:prstGeom>
          </p:spPr>
          <p:txBody>
            <a:bodyPr lIns="91391" tIns="91391" rIns="91391" bIns="91391" rtlCol="0" anchor="ctr"/>
            <a:lstStyle/>
            <a:p>
              <a:pPr algn="ctr">
                <a:lnSpc>
                  <a:spcPts val="1940"/>
                </a:lnSpc>
              </a:pPr>
              <a:endParaRPr/>
            </a:p>
          </p:txBody>
        </p:sp>
      </p:grpSp>
      <p:sp>
        <p:nvSpPr>
          <p:cNvPr id="10" name="Freeform 10"/>
          <p:cNvSpPr/>
          <p:nvPr/>
        </p:nvSpPr>
        <p:spPr>
          <a:xfrm>
            <a:off x="1972589" y="6084913"/>
            <a:ext cx="1664078" cy="1664078"/>
          </a:xfrm>
          <a:custGeom>
            <a:avLst/>
            <a:gdLst/>
            <a:ahLst/>
            <a:cxnLst/>
            <a:rect l="l" t="t" r="r" b="b"/>
            <a:pathLst>
              <a:path w="1664078" h="1664078">
                <a:moveTo>
                  <a:pt x="0" y="0"/>
                </a:moveTo>
                <a:lnTo>
                  <a:pt x="1664077" y="0"/>
                </a:lnTo>
                <a:lnTo>
                  <a:pt x="1664077" y="1664078"/>
                </a:lnTo>
                <a:lnTo>
                  <a:pt x="0" y="1664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3092420" y="904875"/>
            <a:ext cx="12103161"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Conclusion</a:t>
            </a:r>
          </a:p>
        </p:txBody>
      </p:sp>
      <p:sp>
        <p:nvSpPr>
          <p:cNvPr id="12" name="TextBox 12"/>
          <p:cNvSpPr txBox="1"/>
          <p:nvPr/>
        </p:nvSpPr>
        <p:spPr>
          <a:xfrm>
            <a:off x="4583471" y="2561485"/>
            <a:ext cx="8545473"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Bold"/>
              </a:rPr>
              <a:t>In majority, Jakarta has the highest monthly purchase</a:t>
            </a:r>
          </a:p>
        </p:txBody>
      </p:sp>
      <p:sp>
        <p:nvSpPr>
          <p:cNvPr id="13" name="TextBox 13"/>
          <p:cNvSpPr txBox="1"/>
          <p:nvPr/>
        </p:nvSpPr>
        <p:spPr>
          <a:xfrm>
            <a:off x="4583471" y="3157860"/>
            <a:ext cx="12043428" cy="1682115"/>
          </a:xfrm>
          <a:prstGeom prst="rect">
            <a:avLst/>
          </a:prstGeom>
        </p:spPr>
        <p:txBody>
          <a:bodyPr lIns="0" tIns="0" rIns="0" bIns="0" rtlCol="0" anchor="t">
            <a:spAutoFit/>
          </a:bodyPr>
          <a:lstStyle/>
          <a:p>
            <a:pPr>
              <a:lnSpc>
                <a:spcPts val="3359"/>
              </a:lnSpc>
            </a:pPr>
            <a:r>
              <a:rPr lang="en-US" sz="2400">
                <a:solidFill>
                  <a:srgbClr val="000000"/>
                </a:solidFill>
                <a:latin typeface="Poppins"/>
              </a:rPr>
              <a:t>Recommendation :</a:t>
            </a:r>
          </a:p>
          <a:p>
            <a:pPr>
              <a:lnSpc>
                <a:spcPts val="3359"/>
              </a:lnSpc>
            </a:pPr>
            <a:r>
              <a:rPr lang="en-US" sz="2400">
                <a:solidFill>
                  <a:srgbClr val="000000"/>
                </a:solidFill>
                <a:latin typeface="Poppins"/>
              </a:rPr>
              <a:t>It is necessary to evaluate product marketing in Bandung, and adjust customer preferences and improve service in each location.</a:t>
            </a:r>
          </a:p>
          <a:p>
            <a:pPr>
              <a:lnSpc>
                <a:spcPts val="3359"/>
              </a:lnSpc>
            </a:pPr>
            <a:endParaRPr lang="en-US" sz="2400">
              <a:solidFill>
                <a:srgbClr val="000000"/>
              </a:solidFill>
              <a:latin typeface="Poppins"/>
            </a:endParaRPr>
          </a:p>
        </p:txBody>
      </p:sp>
      <p:sp>
        <p:nvSpPr>
          <p:cNvPr id="14" name="TextBox 14"/>
          <p:cNvSpPr txBox="1"/>
          <p:nvPr/>
        </p:nvSpPr>
        <p:spPr>
          <a:xfrm>
            <a:off x="4583471" y="5706750"/>
            <a:ext cx="7882890"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Bold"/>
              </a:rPr>
              <a:t>No internet service  is Quiete High in Each Products</a:t>
            </a:r>
          </a:p>
        </p:txBody>
      </p:sp>
      <p:sp>
        <p:nvSpPr>
          <p:cNvPr id="15" name="TextBox 15"/>
          <p:cNvSpPr txBox="1"/>
          <p:nvPr/>
        </p:nvSpPr>
        <p:spPr>
          <a:xfrm>
            <a:off x="4583471" y="6303015"/>
            <a:ext cx="12043428" cy="1682115"/>
          </a:xfrm>
          <a:prstGeom prst="rect">
            <a:avLst/>
          </a:prstGeom>
        </p:spPr>
        <p:txBody>
          <a:bodyPr lIns="0" tIns="0" rIns="0" bIns="0" rtlCol="0" anchor="t">
            <a:spAutoFit/>
          </a:bodyPr>
          <a:lstStyle/>
          <a:p>
            <a:pPr>
              <a:lnSpc>
                <a:spcPts val="3359"/>
              </a:lnSpc>
            </a:pPr>
            <a:r>
              <a:rPr lang="en-US" sz="2400">
                <a:solidFill>
                  <a:srgbClr val="000000"/>
                </a:solidFill>
                <a:latin typeface="Poppins"/>
              </a:rPr>
              <a:t>Recommendation :</a:t>
            </a:r>
          </a:p>
          <a:p>
            <a:pPr>
              <a:lnSpc>
                <a:spcPts val="3359"/>
              </a:lnSpc>
            </a:pPr>
            <a:r>
              <a:rPr lang="en-US" sz="2400">
                <a:solidFill>
                  <a:srgbClr val="000000"/>
                </a:solidFill>
                <a:latin typeface="Poppins"/>
              </a:rPr>
              <a:t>because the number of customers who experience no internet service greatly influences customer churn. It is best to immediately identify the cause of no internet service in customers in each area to improve service performance.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55814" y="2763378"/>
            <a:ext cx="14627811" cy="5260975"/>
          </a:xfrm>
          <a:prstGeom prst="rect">
            <a:avLst/>
          </a:prstGeom>
        </p:spPr>
        <p:txBody>
          <a:bodyPr lIns="0" tIns="0" rIns="0" bIns="0" rtlCol="0" anchor="t">
            <a:spAutoFit/>
          </a:bodyPr>
          <a:lstStyle/>
          <a:p>
            <a:pPr algn="just">
              <a:lnSpc>
                <a:spcPts val="3499"/>
              </a:lnSpc>
            </a:pPr>
            <a:r>
              <a:rPr lang="en-US" sz="2499">
                <a:solidFill>
                  <a:srgbClr val="000000"/>
                </a:solidFill>
                <a:latin typeface="Poppins Medium"/>
              </a:rPr>
              <a:t>Understanding customer behavior is a key challenge for the telecommunications industry, which is characterized by ever-increasing customer needs and innovation. In this case, the main topic discussed is customer behavior analysis. These topics include understanding service usage patterns, components that influence customer satisfaction, and the formation of useful knowledge. To maintain competition and understand customer preferences, rapid changes are needed in the industry. On the other hand, there is a direct link between understanding customer preferences and the ability to provide an exceptional experience. Understanding customer behavior has become critical to maintaining enterprise success and ensuring telecommunications companies remain at the forefront in a dynamic and competitive landscape as the industry becomes increasingly connected.</a:t>
            </a:r>
          </a:p>
          <a:p>
            <a:pPr algn="just">
              <a:lnSpc>
                <a:spcPts val="3499"/>
              </a:lnSpc>
              <a:spcBef>
                <a:spcPct val="0"/>
              </a:spcBef>
            </a:pPr>
            <a:endParaRPr lang="en-US" sz="2499">
              <a:solidFill>
                <a:srgbClr val="000000"/>
              </a:solidFill>
              <a:latin typeface="Poppins Medium"/>
            </a:endParaRPr>
          </a:p>
        </p:txBody>
      </p:sp>
      <p:sp>
        <p:nvSpPr>
          <p:cNvPr id="3" name="TextBox 3"/>
          <p:cNvSpPr txBox="1"/>
          <p:nvPr/>
        </p:nvSpPr>
        <p:spPr>
          <a:xfrm>
            <a:off x="1155814" y="895350"/>
            <a:ext cx="4101986" cy="852734"/>
          </a:xfrm>
          <a:prstGeom prst="rect">
            <a:avLst/>
          </a:prstGeom>
        </p:spPr>
        <p:txBody>
          <a:bodyPr wrap="square" lIns="0" tIns="0" rIns="0" bIns="0" rtlCol="0" anchor="t">
            <a:spAutoFit/>
          </a:bodyPr>
          <a:lstStyle/>
          <a:p>
            <a:pPr algn="ctr">
              <a:lnSpc>
                <a:spcPts val="6999"/>
              </a:lnSpc>
              <a:spcBef>
                <a:spcPct val="0"/>
              </a:spcBef>
            </a:pPr>
            <a:r>
              <a:rPr lang="en-US" sz="4999" dirty="0">
                <a:solidFill>
                  <a:srgbClr val="3287FB"/>
                </a:solidFill>
                <a:latin typeface="Poppins Bold"/>
              </a:rPr>
              <a:t>Introduction</a:t>
            </a:r>
          </a:p>
        </p:txBody>
      </p:sp>
      <p:sp>
        <p:nvSpPr>
          <p:cNvPr id="4" name="TextBox 4"/>
          <p:cNvSpPr txBox="1"/>
          <p:nvPr/>
        </p:nvSpPr>
        <p:spPr>
          <a:xfrm>
            <a:off x="1155814" y="1814972"/>
            <a:ext cx="7830741" cy="5099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Background of the topics and issues raised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45065">
            <a:off x="11726470" y="8433437"/>
            <a:ext cx="8173128" cy="7733823"/>
          </a:xfrm>
          <a:custGeom>
            <a:avLst/>
            <a:gdLst/>
            <a:ahLst/>
            <a:cxnLst/>
            <a:rect l="l" t="t" r="r" b="b"/>
            <a:pathLst>
              <a:path w="8173128" h="7733823">
                <a:moveTo>
                  <a:pt x="0" y="0"/>
                </a:moveTo>
                <a:lnTo>
                  <a:pt x="8173129" y="0"/>
                </a:lnTo>
                <a:lnTo>
                  <a:pt x="8173129" y="7733822"/>
                </a:lnTo>
                <a:lnTo>
                  <a:pt x="0" y="7733822"/>
                </a:lnTo>
                <a:lnTo>
                  <a:pt x="0" y="0"/>
                </a:lnTo>
                <a:close/>
              </a:path>
            </a:pathLst>
          </a:custGeom>
          <a:blipFill>
            <a:blip r:embed="rId2">
              <a:alphaModFix amt="50000"/>
            </a:blip>
            <a:stretch>
              <a:fillRect/>
            </a:stretch>
          </a:blipFill>
        </p:spPr>
      </p:sp>
      <p:grpSp>
        <p:nvGrpSpPr>
          <p:cNvPr id="3" name="Group 3"/>
          <p:cNvGrpSpPr/>
          <p:nvPr/>
        </p:nvGrpSpPr>
        <p:grpSpPr>
          <a:xfrm>
            <a:off x="3936156" y="3791084"/>
            <a:ext cx="3700457" cy="3276333"/>
            <a:chOff x="0" y="0"/>
            <a:chExt cx="4933942" cy="4368444"/>
          </a:xfrm>
        </p:grpSpPr>
        <p:grpSp>
          <p:nvGrpSpPr>
            <p:cNvPr id="4" name="Group 4"/>
            <p:cNvGrpSpPr/>
            <p:nvPr/>
          </p:nvGrpSpPr>
          <p:grpSpPr>
            <a:xfrm>
              <a:off x="873094" y="0"/>
              <a:ext cx="3187754" cy="3187754"/>
              <a:chOff x="0" y="0"/>
              <a:chExt cx="812800" cy="812800"/>
            </a:xfrm>
          </p:grpSpPr>
          <p:sp>
            <p:nvSpPr>
              <p:cNvPr id="5" name="Freeform 5"/>
              <p:cNvSpPr/>
              <p:nvPr/>
            </p:nvSpPr>
            <p:spPr>
              <a:xfrm>
                <a:off x="0" y="0"/>
                <a:ext cx="812800" cy="812800"/>
              </a:xfrm>
              <a:custGeom>
                <a:avLst/>
                <a:gdLst/>
                <a:ahLst/>
                <a:cxnLst/>
                <a:rect l="l" t="t" r="r" b="b"/>
                <a:pathLst>
                  <a:path w="812800" h="812800">
                    <a:moveTo>
                      <a:pt x="113857" y="0"/>
                    </a:moveTo>
                    <a:lnTo>
                      <a:pt x="698943" y="0"/>
                    </a:lnTo>
                    <a:cubicBezTo>
                      <a:pt x="729140" y="0"/>
                      <a:pt x="758100" y="11996"/>
                      <a:pt x="779452" y="33348"/>
                    </a:cubicBezTo>
                    <a:cubicBezTo>
                      <a:pt x="800804" y="54700"/>
                      <a:pt x="812800" y="83660"/>
                      <a:pt x="812800" y="113857"/>
                    </a:cubicBezTo>
                    <a:lnTo>
                      <a:pt x="812800" y="698943"/>
                    </a:lnTo>
                    <a:cubicBezTo>
                      <a:pt x="812800" y="729140"/>
                      <a:pt x="800804" y="758100"/>
                      <a:pt x="779452" y="779452"/>
                    </a:cubicBezTo>
                    <a:cubicBezTo>
                      <a:pt x="758100" y="800804"/>
                      <a:pt x="729140" y="812800"/>
                      <a:pt x="698943" y="812800"/>
                    </a:cubicBezTo>
                    <a:lnTo>
                      <a:pt x="113857" y="812800"/>
                    </a:lnTo>
                    <a:cubicBezTo>
                      <a:pt x="83660" y="812800"/>
                      <a:pt x="54700" y="800804"/>
                      <a:pt x="33348" y="779452"/>
                    </a:cubicBezTo>
                    <a:cubicBezTo>
                      <a:pt x="11996" y="758100"/>
                      <a:pt x="0" y="729140"/>
                      <a:pt x="0" y="698943"/>
                    </a:cubicBezTo>
                    <a:lnTo>
                      <a:pt x="0" y="113857"/>
                    </a:lnTo>
                    <a:cubicBezTo>
                      <a:pt x="0" y="83660"/>
                      <a:pt x="11996" y="54700"/>
                      <a:pt x="33348" y="33348"/>
                    </a:cubicBezTo>
                    <a:cubicBezTo>
                      <a:pt x="54700" y="11996"/>
                      <a:pt x="83660" y="0"/>
                      <a:pt x="113857" y="0"/>
                    </a:cubicBezTo>
                    <a:close/>
                  </a:path>
                </a:pathLst>
              </a:custGeom>
              <a:solidFill>
                <a:srgbClr val="3287FB"/>
              </a:solidFill>
            </p:spPr>
          </p:sp>
          <p:sp>
            <p:nvSpPr>
              <p:cNvPr id="6" name="TextBox 6"/>
              <p:cNvSpPr txBox="1"/>
              <p:nvPr/>
            </p:nvSpPr>
            <p:spPr>
              <a:xfrm>
                <a:off x="0" y="19050"/>
                <a:ext cx="812800" cy="793750"/>
              </a:xfrm>
              <a:prstGeom prst="rect">
                <a:avLst/>
              </a:prstGeom>
            </p:spPr>
            <p:txBody>
              <a:bodyPr lIns="127707" tIns="127707" rIns="127707" bIns="127707" rtlCol="0" anchor="ctr"/>
              <a:lstStyle/>
              <a:p>
                <a:pPr algn="ctr">
                  <a:lnSpc>
                    <a:spcPts val="1939"/>
                  </a:lnSpc>
                </a:pPr>
                <a:endParaRPr/>
              </a:p>
            </p:txBody>
          </p:sp>
        </p:grpSp>
        <p:sp>
          <p:nvSpPr>
            <p:cNvPr id="7" name="Freeform 7"/>
            <p:cNvSpPr/>
            <p:nvPr/>
          </p:nvSpPr>
          <p:spPr>
            <a:xfrm>
              <a:off x="1364059" y="962966"/>
              <a:ext cx="2205825" cy="1833592"/>
            </a:xfrm>
            <a:custGeom>
              <a:avLst/>
              <a:gdLst/>
              <a:ahLst/>
              <a:cxnLst/>
              <a:rect l="l" t="t" r="r" b="b"/>
              <a:pathLst>
                <a:path w="2205825" h="1833592">
                  <a:moveTo>
                    <a:pt x="0" y="0"/>
                  </a:moveTo>
                  <a:lnTo>
                    <a:pt x="2205825" y="0"/>
                  </a:lnTo>
                  <a:lnTo>
                    <a:pt x="2205825" y="1833592"/>
                  </a:lnTo>
                  <a:lnTo>
                    <a:pt x="0" y="18335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638161">
              <a:off x="3003723" y="447888"/>
              <a:ext cx="423375" cy="725408"/>
            </a:xfrm>
            <a:custGeom>
              <a:avLst/>
              <a:gdLst/>
              <a:ahLst/>
              <a:cxnLst/>
              <a:rect l="l" t="t" r="r" b="b"/>
              <a:pathLst>
                <a:path w="423375" h="725408">
                  <a:moveTo>
                    <a:pt x="0" y="0"/>
                  </a:moveTo>
                  <a:lnTo>
                    <a:pt x="423374" y="0"/>
                  </a:lnTo>
                  <a:lnTo>
                    <a:pt x="423374" y="725409"/>
                  </a:lnTo>
                  <a:lnTo>
                    <a:pt x="0" y="7254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0" y="3606150"/>
              <a:ext cx="4933942" cy="762294"/>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Churn Prediction</a:t>
              </a:r>
            </a:p>
          </p:txBody>
        </p:sp>
      </p:grpSp>
      <p:sp>
        <p:nvSpPr>
          <p:cNvPr id="10" name="TextBox 10"/>
          <p:cNvSpPr txBox="1"/>
          <p:nvPr/>
        </p:nvSpPr>
        <p:spPr>
          <a:xfrm>
            <a:off x="5238289" y="1510458"/>
            <a:ext cx="7811423" cy="688976"/>
          </a:xfrm>
          <a:prstGeom prst="rect">
            <a:avLst/>
          </a:prstGeom>
        </p:spPr>
        <p:txBody>
          <a:bodyPr lIns="0" tIns="0" rIns="0" bIns="0" rtlCol="0" anchor="t">
            <a:spAutoFit/>
          </a:bodyPr>
          <a:lstStyle/>
          <a:p>
            <a:pPr algn="ctr">
              <a:lnSpc>
                <a:spcPts val="4850"/>
              </a:lnSpc>
            </a:pPr>
            <a:r>
              <a:rPr lang="en-US" sz="5000">
                <a:solidFill>
                  <a:srgbClr val="000000"/>
                </a:solidFill>
                <a:latin typeface="Poppins Bold"/>
              </a:rPr>
              <a:t>Machine Learning</a:t>
            </a:r>
          </a:p>
        </p:txBody>
      </p:sp>
      <p:grpSp>
        <p:nvGrpSpPr>
          <p:cNvPr id="11" name="Group 11"/>
          <p:cNvGrpSpPr/>
          <p:nvPr/>
        </p:nvGrpSpPr>
        <p:grpSpPr>
          <a:xfrm>
            <a:off x="8879974" y="3791084"/>
            <a:ext cx="5471870" cy="3276333"/>
            <a:chOff x="0" y="0"/>
            <a:chExt cx="7295826" cy="4368444"/>
          </a:xfrm>
        </p:grpSpPr>
        <p:grpSp>
          <p:nvGrpSpPr>
            <p:cNvPr id="12" name="Group 12"/>
            <p:cNvGrpSpPr/>
            <p:nvPr/>
          </p:nvGrpSpPr>
          <p:grpSpPr>
            <a:xfrm>
              <a:off x="2054036" y="0"/>
              <a:ext cx="3187754" cy="3187754"/>
              <a:chOff x="0" y="0"/>
              <a:chExt cx="812800" cy="812800"/>
            </a:xfrm>
          </p:grpSpPr>
          <p:sp>
            <p:nvSpPr>
              <p:cNvPr id="13" name="Freeform 13"/>
              <p:cNvSpPr/>
              <p:nvPr/>
            </p:nvSpPr>
            <p:spPr>
              <a:xfrm>
                <a:off x="0" y="0"/>
                <a:ext cx="812800" cy="812800"/>
              </a:xfrm>
              <a:custGeom>
                <a:avLst/>
                <a:gdLst/>
                <a:ahLst/>
                <a:cxnLst/>
                <a:rect l="l" t="t" r="r" b="b"/>
                <a:pathLst>
                  <a:path w="812800" h="812800">
                    <a:moveTo>
                      <a:pt x="113337" y="0"/>
                    </a:moveTo>
                    <a:lnTo>
                      <a:pt x="699463" y="0"/>
                    </a:lnTo>
                    <a:cubicBezTo>
                      <a:pt x="729522" y="0"/>
                      <a:pt x="758350" y="11941"/>
                      <a:pt x="779604" y="33196"/>
                    </a:cubicBezTo>
                    <a:cubicBezTo>
                      <a:pt x="800859" y="54450"/>
                      <a:pt x="812800" y="83278"/>
                      <a:pt x="812800" y="113337"/>
                    </a:cubicBezTo>
                    <a:lnTo>
                      <a:pt x="812800" y="699463"/>
                    </a:lnTo>
                    <a:cubicBezTo>
                      <a:pt x="812800" y="729522"/>
                      <a:pt x="800859" y="758350"/>
                      <a:pt x="779604" y="779604"/>
                    </a:cubicBezTo>
                    <a:cubicBezTo>
                      <a:pt x="758350" y="800859"/>
                      <a:pt x="729522" y="812800"/>
                      <a:pt x="699463" y="812800"/>
                    </a:cubicBezTo>
                    <a:lnTo>
                      <a:pt x="113337" y="812800"/>
                    </a:lnTo>
                    <a:cubicBezTo>
                      <a:pt x="83278" y="812800"/>
                      <a:pt x="54450" y="800859"/>
                      <a:pt x="33196" y="779604"/>
                    </a:cubicBezTo>
                    <a:cubicBezTo>
                      <a:pt x="11941" y="758350"/>
                      <a:pt x="0" y="729522"/>
                      <a:pt x="0" y="699463"/>
                    </a:cubicBezTo>
                    <a:lnTo>
                      <a:pt x="0" y="113337"/>
                    </a:lnTo>
                    <a:cubicBezTo>
                      <a:pt x="0" y="83278"/>
                      <a:pt x="11941" y="54450"/>
                      <a:pt x="33196" y="33196"/>
                    </a:cubicBezTo>
                    <a:cubicBezTo>
                      <a:pt x="54450" y="11941"/>
                      <a:pt x="83278" y="0"/>
                      <a:pt x="113337" y="0"/>
                    </a:cubicBezTo>
                    <a:close/>
                  </a:path>
                </a:pathLst>
              </a:custGeom>
              <a:solidFill>
                <a:srgbClr val="3287FB"/>
              </a:solidFill>
            </p:spPr>
          </p:sp>
          <p:sp>
            <p:nvSpPr>
              <p:cNvPr id="14" name="TextBox 14"/>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15" name="Freeform 15"/>
            <p:cNvSpPr/>
            <p:nvPr/>
          </p:nvSpPr>
          <p:spPr>
            <a:xfrm>
              <a:off x="2474433" y="420397"/>
              <a:ext cx="2346960" cy="2346960"/>
            </a:xfrm>
            <a:custGeom>
              <a:avLst/>
              <a:gdLst/>
              <a:ahLst/>
              <a:cxnLst/>
              <a:rect l="l" t="t" r="r" b="b"/>
              <a:pathLst>
                <a:path w="2346960" h="2346960">
                  <a:moveTo>
                    <a:pt x="0" y="0"/>
                  </a:moveTo>
                  <a:lnTo>
                    <a:pt x="2346960" y="0"/>
                  </a:lnTo>
                  <a:lnTo>
                    <a:pt x="2346960" y="2346960"/>
                  </a:lnTo>
                  <a:lnTo>
                    <a:pt x="0" y="2346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0" y="3606150"/>
              <a:ext cx="7295826" cy="762294"/>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Customer Segmentation</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45065">
            <a:off x="11726470" y="8433437"/>
            <a:ext cx="8173128" cy="7733823"/>
          </a:xfrm>
          <a:custGeom>
            <a:avLst/>
            <a:gdLst/>
            <a:ahLst/>
            <a:cxnLst/>
            <a:rect l="l" t="t" r="r" b="b"/>
            <a:pathLst>
              <a:path w="8173128" h="7733823">
                <a:moveTo>
                  <a:pt x="0" y="0"/>
                </a:moveTo>
                <a:lnTo>
                  <a:pt x="8173129" y="0"/>
                </a:lnTo>
                <a:lnTo>
                  <a:pt x="8173129" y="7733822"/>
                </a:lnTo>
                <a:lnTo>
                  <a:pt x="0" y="7733822"/>
                </a:lnTo>
                <a:lnTo>
                  <a:pt x="0" y="0"/>
                </a:lnTo>
                <a:close/>
              </a:path>
            </a:pathLst>
          </a:custGeom>
          <a:blipFill>
            <a:blip r:embed="rId2">
              <a:alphaModFix amt="50000"/>
            </a:blip>
            <a:stretch>
              <a:fillRect/>
            </a:stretch>
          </a:blipFill>
        </p:spPr>
      </p:sp>
      <p:grpSp>
        <p:nvGrpSpPr>
          <p:cNvPr id="3" name="Group 3"/>
          <p:cNvGrpSpPr/>
          <p:nvPr/>
        </p:nvGrpSpPr>
        <p:grpSpPr>
          <a:xfrm>
            <a:off x="2372894" y="3404470"/>
            <a:ext cx="2390815" cy="2390815"/>
            <a:chOff x="0" y="0"/>
            <a:chExt cx="3187754" cy="3187754"/>
          </a:xfrm>
        </p:grpSpPr>
        <p:grpSp>
          <p:nvGrpSpPr>
            <p:cNvPr id="4" name="Group 4"/>
            <p:cNvGrpSpPr/>
            <p:nvPr/>
          </p:nvGrpSpPr>
          <p:grpSpPr>
            <a:xfrm>
              <a:off x="0" y="0"/>
              <a:ext cx="3187754" cy="3187754"/>
              <a:chOff x="0" y="0"/>
              <a:chExt cx="812800" cy="812800"/>
            </a:xfrm>
          </p:grpSpPr>
          <p:sp>
            <p:nvSpPr>
              <p:cNvPr id="5" name="Freeform 5"/>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6" name="TextBox 6"/>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7" name="Freeform 7"/>
            <p:cNvSpPr/>
            <p:nvPr/>
          </p:nvSpPr>
          <p:spPr>
            <a:xfrm>
              <a:off x="459759" y="459759"/>
              <a:ext cx="2268236" cy="2268236"/>
            </a:xfrm>
            <a:custGeom>
              <a:avLst/>
              <a:gdLst/>
              <a:ahLst/>
              <a:cxnLst/>
              <a:rect l="l" t="t" r="r" b="b"/>
              <a:pathLst>
                <a:path w="2268236" h="2268236">
                  <a:moveTo>
                    <a:pt x="0" y="0"/>
                  </a:moveTo>
                  <a:lnTo>
                    <a:pt x="2268236" y="0"/>
                  </a:lnTo>
                  <a:lnTo>
                    <a:pt x="2268236" y="2268236"/>
                  </a:lnTo>
                  <a:lnTo>
                    <a:pt x="0" y="22682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8" name="Group 8"/>
          <p:cNvGrpSpPr/>
          <p:nvPr/>
        </p:nvGrpSpPr>
        <p:grpSpPr>
          <a:xfrm>
            <a:off x="6173410" y="3404470"/>
            <a:ext cx="2390815" cy="2390815"/>
            <a:chOff x="0" y="0"/>
            <a:chExt cx="812800" cy="812800"/>
          </a:xfrm>
        </p:grpSpPr>
        <p:sp>
          <p:nvSpPr>
            <p:cNvPr id="9" name="Freeform 9"/>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10" name="TextBox 10"/>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11" name="Freeform 11"/>
          <p:cNvSpPr/>
          <p:nvPr/>
        </p:nvSpPr>
        <p:spPr>
          <a:xfrm>
            <a:off x="6804126" y="4004900"/>
            <a:ext cx="1464657" cy="1517065"/>
          </a:xfrm>
          <a:custGeom>
            <a:avLst/>
            <a:gdLst/>
            <a:ahLst/>
            <a:cxnLst/>
            <a:rect l="l" t="t" r="r" b="b"/>
            <a:pathLst>
              <a:path w="1464657" h="1517065">
                <a:moveTo>
                  <a:pt x="0" y="0"/>
                </a:moveTo>
                <a:lnTo>
                  <a:pt x="1464657" y="0"/>
                </a:lnTo>
                <a:lnTo>
                  <a:pt x="1464657" y="1517065"/>
                </a:lnTo>
                <a:lnTo>
                  <a:pt x="0" y="15170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6710246" y="4217729"/>
            <a:ext cx="520888" cy="520888"/>
          </a:xfrm>
          <a:custGeom>
            <a:avLst/>
            <a:gdLst/>
            <a:ahLst/>
            <a:cxnLst/>
            <a:rect l="l" t="t" r="r" b="b"/>
            <a:pathLst>
              <a:path w="520888" h="520888">
                <a:moveTo>
                  <a:pt x="0" y="0"/>
                </a:moveTo>
                <a:lnTo>
                  <a:pt x="520888" y="0"/>
                </a:lnTo>
                <a:lnTo>
                  <a:pt x="520888" y="520889"/>
                </a:lnTo>
                <a:lnTo>
                  <a:pt x="0" y="5208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6468852" y="3677791"/>
            <a:ext cx="520888" cy="520888"/>
          </a:xfrm>
          <a:custGeom>
            <a:avLst/>
            <a:gdLst/>
            <a:ahLst/>
            <a:cxnLst/>
            <a:rect l="l" t="t" r="r" b="b"/>
            <a:pathLst>
              <a:path w="520888" h="520888">
                <a:moveTo>
                  <a:pt x="0" y="0"/>
                </a:moveTo>
                <a:lnTo>
                  <a:pt x="520888" y="0"/>
                </a:lnTo>
                <a:lnTo>
                  <a:pt x="520888" y="520888"/>
                </a:lnTo>
                <a:lnTo>
                  <a:pt x="0" y="5208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9976494" y="3404470"/>
            <a:ext cx="2390815" cy="2390815"/>
            <a:chOff x="0" y="0"/>
            <a:chExt cx="3187754" cy="3187754"/>
          </a:xfrm>
        </p:grpSpPr>
        <p:grpSp>
          <p:nvGrpSpPr>
            <p:cNvPr id="15" name="Group 15"/>
            <p:cNvGrpSpPr/>
            <p:nvPr/>
          </p:nvGrpSpPr>
          <p:grpSpPr>
            <a:xfrm>
              <a:off x="0" y="0"/>
              <a:ext cx="3187754" cy="3187754"/>
              <a:chOff x="0" y="0"/>
              <a:chExt cx="812800" cy="812800"/>
            </a:xfrm>
          </p:grpSpPr>
          <p:sp>
            <p:nvSpPr>
              <p:cNvPr id="16" name="Freeform 16"/>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17" name="TextBox 17"/>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18" name="Freeform 18"/>
            <p:cNvSpPr/>
            <p:nvPr/>
          </p:nvSpPr>
          <p:spPr>
            <a:xfrm>
              <a:off x="461821" y="459759"/>
              <a:ext cx="2264112" cy="2268236"/>
            </a:xfrm>
            <a:custGeom>
              <a:avLst/>
              <a:gdLst/>
              <a:ahLst/>
              <a:cxnLst/>
              <a:rect l="l" t="t" r="r" b="b"/>
              <a:pathLst>
                <a:path w="2264112" h="2268236">
                  <a:moveTo>
                    <a:pt x="0" y="0"/>
                  </a:moveTo>
                  <a:lnTo>
                    <a:pt x="2264112" y="0"/>
                  </a:lnTo>
                  <a:lnTo>
                    <a:pt x="2264112" y="2268236"/>
                  </a:lnTo>
                  <a:lnTo>
                    <a:pt x="0" y="22682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19" name="Group 19"/>
          <p:cNvGrpSpPr/>
          <p:nvPr/>
        </p:nvGrpSpPr>
        <p:grpSpPr>
          <a:xfrm>
            <a:off x="13779578" y="3404470"/>
            <a:ext cx="2390815" cy="2390815"/>
            <a:chOff x="0" y="0"/>
            <a:chExt cx="812800" cy="812800"/>
          </a:xfrm>
        </p:grpSpPr>
        <p:sp>
          <p:nvSpPr>
            <p:cNvPr id="20" name="Freeform 20"/>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21" name="TextBox 21"/>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22" name="Freeform 22"/>
          <p:cNvSpPr/>
          <p:nvPr/>
        </p:nvSpPr>
        <p:spPr>
          <a:xfrm rot="-10800000">
            <a:off x="5207068" y="4421737"/>
            <a:ext cx="522983" cy="356282"/>
          </a:xfrm>
          <a:custGeom>
            <a:avLst/>
            <a:gdLst/>
            <a:ahLst/>
            <a:cxnLst/>
            <a:rect l="l" t="t" r="r" b="b"/>
            <a:pathLst>
              <a:path w="522983" h="356282">
                <a:moveTo>
                  <a:pt x="0" y="0"/>
                </a:moveTo>
                <a:lnTo>
                  <a:pt x="522983" y="0"/>
                </a:lnTo>
                <a:lnTo>
                  <a:pt x="522983" y="356282"/>
                </a:lnTo>
                <a:lnTo>
                  <a:pt x="0" y="3562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Freeform 23"/>
          <p:cNvSpPr/>
          <p:nvPr/>
        </p:nvSpPr>
        <p:spPr>
          <a:xfrm rot="-10800000">
            <a:off x="9011900" y="4421737"/>
            <a:ext cx="522983" cy="356282"/>
          </a:xfrm>
          <a:custGeom>
            <a:avLst/>
            <a:gdLst/>
            <a:ahLst/>
            <a:cxnLst/>
            <a:rect l="l" t="t" r="r" b="b"/>
            <a:pathLst>
              <a:path w="522983" h="356282">
                <a:moveTo>
                  <a:pt x="0" y="0"/>
                </a:moveTo>
                <a:lnTo>
                  <a:pt x="522983" y="0"/>
                </a:lnTo>
                <a:lnTo>
                  <a:pt x="522983" y="356282"/>
                </a:lnTo>
                <a:lnTo>
                  <a:pt x="0" y="3562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Freeform 24"/>
          <p:cNvSpPr/>
          <p:nvPr/>
        </p:nvSpPr>
        <p:spPr>
          <a:xfrm rot="-10800000">
            <a:off x="12814984" y="4421737"/>
            <a:ext cx="522983" cy="356282"/>
          </a:xfrm>
          <a:custGeom>
            <a:avLst/>
            <a:gdLst/>
            <a:ahLst/>
            <a:cxnLst/>
            <a:rect l="l" t="t" r="r" b="b"/>
            <a:pathLst>
              <a:path w="522983" h="356282">
                <a:moveTo>
                  <a:pt x="0" y="0"/>
                </a:moveTo>
                <a:lnTo>
                  <a:pt x="522983" y="0"/>
                </a:lnTo>
                <a:lnTo>
                  <a:pt x="522983" y="356282"/>
                </a:lnTo>
                <a:lnTo>
                  <a:pt x="0" y="3562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a:off x="14284627" y="3703308"/>
            <a:ext cx="1380717" cy="1793139"/>
          </a:xfrm>
          <a:custGeom>
            <a:avLst/>
            <a:gdLst/>
            <a:ahLst/>
            <a:cxnLst/>
            <a:rect l="l" t="t" r="r" b="b"/>
            <a:pathLst>
              <a:path w="1380717" h="1793139">
                <a:moveTo>
                  <a:pt x="0" y="0"/>
                </a:moveTo>
                <a:lnTo>
                  <a:pt x="1380717" y="0"/>
                </a:lnTo>
                <a:lnTo>
                  <a:pt x="1380717" y="1793140"/>
                </a:lnTo>
                <a:lnTo>
                  <a:pt x="0" y="17931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TextBox 26"/>
          <p:cNvSpPr txBox="1"/>
          <p:nvPr/>
        </p:nvSpPr>
        <p:spPr>
          <a:xfrm>
            <a:off x="1718074" y="6274544"/>
            <a:ext cx="3700457"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Data Cleaning</a:t>
            </a:r>
          </a:p>
        </p:txBody>
      </p:sp>
      <p:sp>
        <p:nvSpPr>
          <p:cNvPr id="27" name="TextBox 27"/>
          <p:cNvSpPr txBox="1"/>
          <p:nvPr/>
        </p:nvSpPr>
        <p:spPr>
          <a:xfrm>
            <a:off x="5238289" y="1510458"/>
            <a:ext cx="7811423" cy="688976"/>
          </a:xfrm>
          <a:prstGeom prst="rect">
            <a:avLst/>
          </a:prstGeom>
        </p:spPr>
        <p:txBody>
          <a:bodyPr lIns="0" tIns="0" rIns="0" bIns="0" rtlCol="0" anchor="t">
            <a:spAutoFit/>
          </a:bodyPr>
          <a:lstStyle/>
          <a:p>
            <a:pPr algn="ctr">
              <a:lnSpc>
                <a:spcPts val="4850"/>
              </a:lnSpc>
            </a:pPr>
            <a:r>
              <a:rPr lang="en-US" sz="5000">
                <a:solidFill>
                  <a:srgbClr val="000000"/>
                </a:solidFill>
                <a:latin typeface="Poppins Bold"/>
              </a:rPr>
              <a:t>Step</a:t>
            </a:r>
          </a:p>
        </p:txBody>
      </p:sp>
      <p:sp>
        <p:nvSpPr>
          <p:cNvPr id="28" name="TextBox 28"/>
          <p:cNvSpPr txBox="1"/>
          <p:nvPr/>
        </p:nvSpPr>
        <p:spPr>
          <a:xfrm>
            <a:off x="5518589" y="6274544"/>
            <a:ext cx="3700457" cy="1179486"/>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Feature Engineering</a:t>
            </a:r>
          </a:p>
        </p:txBody>
      </p:sp>
      <p:sp>
        <p:nvSpPr>
          <p:cNvPr id="29" name="TextBox 29"/>
          <p:cNvSpPr txBox="1"/>
          <p:nvPr/>
        </p:nvSpPr>
        <p:spPr>
          <a:xfrm>
            <a:off x="9321673" y="6274544"/>
            <a:ext cx="3700457"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Modeling</a:t>
            </a:r>
          </a:p>
        </p:txBody>
      </p:sp>
      <p:sp>
        <p:nvSpPr>
          <p:cNvPr id="30" name="TextBox 30"/>
          <p:cNvSpPr txBox="1"/>
          <p:nvPr/>
        </p:nvSpPr>
        <p:spPr>
          <a:xfrm>
            <a:off x="13124757" y="6274544"/>
            <a:ext cx="3700457"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Evaluating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68170" y="3194920"/>
            <a:ext cx="2390815" cy="2390815"/>
            <a:chOff x="0" y="0"/>
            <a:chExt cx="812800" cy="812800"/>
          </a:xfrm>
        </p:grpSpPr>
        <p:sp>
          <p:nvSpPr>
            <p:cNvPr id="3" name="Freeform 3"/>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4" name="TextBox 4"/>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grpSp>
        <p:nvGrpSpPr>
          <p:cNvPr id="5" name="Group 5"/>
          <p:cNvGrpSpPr/>
          <p:nvPr/>
        </p:nvGrpSpPr>
        <p:grpSpPr>
          <a:xfrm>
            <a:off x="7948418" y="3194920"/>
            <a:ext cx="2390815" cy="2390815"/>
            <a:chOff x="0" y="0"/>
            <a:chExt cx="812800" cy="812800"/>
          </a:xfrm>
        </p:grpSpPr>
        <p:sp>
          <p:nvSpPr>
            <p:cNvPr id="6" name="Freeform 6"/>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7" name="TextBox 7"/>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grpSp>
        <p:nvGrpSpPr>
          <p:cNvPr id="8" name="Group 8"/>
          <p:cNvGrpSpPr/>
          <p:nvPr/>
        </p:nvGrpSpPr>
        <p:grpSpPr>
          <a:xfrm>
            <a:off x="12629015" y="3194920"/>
            <a:ext cx="2390815" cy="2390815"/>
            <a:chOff x="0" y="0"/>
            <a:chExt cx="812800" cy="812800"/>
          </a:xfrm>
        </p:grpSpPr>
        <p:sp>
          <p:nvSpPr>
            <p:cNvPr id="9" name="Freeform 9"/>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10" name="TextBox 10"/>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grpSp>
        <p:nvGrpSpPr>
          <p:cNvPr id="11" name="Group 11"/>
          <p:cNvGrpSpPr/>
          <p:nvPr/>
        </p:nvGrpSpPr>
        <p:grpSpPr>
          <a:xfrm>
            <a:off x="3704340" y="3499208"/>
            <a:ext cx="1518476" cy="1782241"/>
            <a:chOff x="0" y="0"/>
            <a:chExt cx="2024634" cy="2376321"/>
          </a:xfrm>
        </p:grpSpPr>
        <p:grpSp>
          <p:nvGrpSpPr>
            <p:cNvPr id="12" name="Group 12"/>
            <p:cNvGrpSpPr/>
            <p:nvPr/>
          </p:nvGrpSpPr>
          <p:grpSpPr>
            <a:xfrm>
              <a:off x="1173655" y="1525342"/>
              <a:ext cx="850979" cy="85097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95250"/>
                <a:ext cx="660400" cy="641350"/>
              </a:xfrm>
              <a:prstGeom prst="rect">
                <a:avLst/>
              </a:prstGeom>
            </p:spPr>
            <p:txBody>
              <a:bodyPr lIns="50800" tIns="50800" rIns="50800" bIns="50800" rtlCol="0" anchor="ctr"/>
              <a:lstStyle/>
              <a:p>
                <a:pPr algn="ctr">
                  <a:lnSpc>
                    <a:spcPts val="1939"/>
                  </a:lnSpc>
                </a:pPr>
                <a:endParaRPr/>
              </a:p>
            </p:txBody>
          </p:sp>
        </p:grpSp>
        <p:grpSp>
          <p:nvGrpSpPr>
            <p:cNvPr id="15" name="Group 15"/>
            <p:cNvGrpSpPr/>
            <p:nvPr/>
          </p:nvGrpSpPr>
          <p:grpSpPr>
            <a:xfrm>
              <a:off x="0" y="1176172"/>
              <a:ext cx="600074" cy="60007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95250"/>
                <a:ext cx="660400" cy="641350"/>
              </a:xfrm>
              <a:prstGeom prst="rect">
                <a:avLst/>
              </a:prstGeom>
            </p:spPr>
            <p:txBody>
              <a:bodyPr lIns="50800" tIns="50800" rIns="50800" bIns="50800" rtlCol="0" anchor="ctr"/>
              <a:lstStyle/>
              <a:p>
                <a:pPr algn="ctr">
                  <a:lnSpc>
                    <a:spcPts val="1939"/>
                  </a:lnSpc>
                </a:pPr>
                <a:endParaRPr/>
              </a:p>
            </p:txBody>
          </p:sp>
        </p:grpSp>
        <p:sp>
          <p:nvSpPr>
            <p:cNvPr id="18" name="AutoShape 18"/>
            <p:cNvSpPr/>
            <p:nvPr/>
          </p:nvSpPr>
          <p:spPr>
            <a:xfrm flipH="1" flipV="1">
              <a:off x="300037" y="420577"/>
              <a:ext cx="5490" cy="907714"/>
            </a:xfrm>
            <a:prstGeom prst="line">
              <a:avLst/>
            </a:prstGeom>
            <a:ln w="50800" cap="flat">
              <a:solidFill>
                <a:srgbClr val="FFFFFF"/>
              </a:solidFill>
              <a:prstDash val="solid"/>
              <a:headEnd type="none" w="sm" len="sm"/>
              <a:tailEnd type="none" w="sm" len="sm"/>
            </a:ln>
          </p:spPr>
        </p:sp>
        <p:grpSp>
          <p:nvGrpSpPr>
            <p:cNvPr id="19" name="Group 19"/>
            <p:cNvGrpSpPr/>
            <p:nvPr/>
          </p:nvGrpSpPr>
          <p:grpSpPr>
            <a:xfrm>
              <a:off x="2745" y="0"/>
              <a:ext cx="600074" cy="60007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1" name="TextBox 21"/>
              <p:cNvSpPr txBox="1"/>
              <p:nvPr/>
            </p:nvSpPr>
            <p:spPr>
              <a:xfrm>
                <a:off x="76200" y="95250"/>
                <a:ext cx="660400" cy="641350"/>
              </a:xfrm>
              <a:prstGeom prst="rect">
                <a:avLst/>
              </a:prstGeom>
            </p:spPr>
            <p:txBody>
              <a:bodyPr lIns="50800" tIns="50800" rIns="50800" bIns="50800" rtlCol="0" anchor="ctr"/>
              <a:lstStyle/>
              <a:p>
                <a:pPr algn="ctr">
                  <a:lnSpc>
                    <a:spcPts val="1939"/>
                  </a:lnSpc>
                </a:pPr>
                <a:endParaRPr/>
              </a:p>
            </p:txBody>
          </p:sp>
        </p:grpSp>
        <p:grpSp>
          <p:nvGrpSpPr>
            <p:cNvPr id="22" name="Group 22"/>
            <p:cNvGrpSpPr/>
            <p:nvPr/>
          </p:nvGrpSpPr>
          <p:grpSpPr>
            <a:xfrm>
              <a:off x="1124523" y="574398"/>
              <a:ext cx="600074" cy="60007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4" name="TextBox 24"/>
              <p:cNvSpPr txBox="1"/>
              <p:nvPr/>
            </p:nvSpPr>
            <p:spPr>
              <a:xfrm>
                <a:off x="76200" y="95250"/>
                <a:ext cx="660400" cy="641350"/>
              </a:xfrm>
              <a:prstGeom prst="rect">
                <a:avLst/>
              </a:prstGeom>
            </p:spPr>
            <p:txBody>
              <a:bodyPr lIns="50800" tIns="50800" rIns="50800" bIns="50800" rtlCol="0" anchor="ctr"/>
              <a:lstStyle/>
              <a:p>
                <a:pPr algn="ctr">
                  <a:lnSpc>
                    <a:spcPts val="1939"/>
                  </a:lnSpc>
                </a:pPr>
                <a:endParaRPr/>
              </a:p>
            </p:txBody>
          </p:sp>
        </p:grpSp>
        <p:sp>
          <p:nvSpPr>
            <p:cNvPr id="25" name="AutoShape 25"/>
            <p:cNvSpPr/>
            <p:nvPr/>
          </p:nvSpPr>
          <p:spPr>
            <a:xfrm>
              <a:off x="330926" y="274637"/>
              <a:ext cx="830515" cy="455491"/>
            </a:xfrm>
            <a:prstGeom prst="line">
              <a:avLst/>
            </a:prstGeom>
            <a:ln w="50800" cap="flat">
              <a:solidFill>
                <a:srgbClr val="FFFFFF"/>
              </a:solidFill>
              <a:prstDash val="solid"/>
              <a:headEnd type="none" w="sm" len="sm"/>
              <a:tailEnd type="none" w="sm" len="sm"/>
            </a:ln>
          </p:spPr>
        </p:sp>
        <p:sp>
          <p:nvSpPr>
            <p:cNvPr id="26" name="Freeform 26"/>
            <p:cNvSpPr/>
            <p:nvPr/>
          </p:nvSpPr>
          <p:spPr>
            <a:xfrm>
              <a:off x="1473692" y="1735882"/>
              <a:ext cx="250905" cy="429899"/>
            </a:xfrm>
            <a:custGeom>
              <a:avLst/>
              <a:gdLst/>
              <a:ahLst/>
              <a:cxnLst/>
              <a:rect l="l" t="t" r="r" b="b"/>
              <a:pathLst>
                <a:path w="250905" h="429899">
                  <a:moveTo>
                    <a:pt x="0" y="0"/>
                  </a:moveTo>
                  <a:lnTo>
                    <a:pt x="250905" y="0"/>
                  </a:lnTo>
                  <a:lnTo>
                    <a:pt x="250905" y="429899"/>
                  </a:lnTo>
                  <a:lnTo>
                    <a:pt x="0" y="42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27" name="Freeform 27"/>
          <p:cNvSpPr/>
          <p:nvPr/>
        </p:nvSpPr>
        <p:spPr>
          <a:xfrm>
            <a:off x="8472739" y="3609189"/>
            <a:ext cx="1337877" cy="1562277"/>
          </a:xfrm>
          <a:custGeom>
            <a:avLst/>
            <a:gdLst/>
            <a:ahLst/>
            <a:cxnLst/>
            <a:rect l="l" t="t" r="r" b="b"/>
            <a:pathLst>
              <a:path w="1337877" h="1562277">
                <a:moveTo>
                  <a:pt x="0" y="0"/>
                </a:moveTo>
                <a:lnTo>
                  <a:pt x="1337877" y="0"/>
                </a:lnTo>
                <a:lnTo>
                  <a:pt x="1337877" y="1562277"/>
                </a:lnTo>
                <a:lnTo>
                  <a:pt x="0" y="15622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28"/>
          <p:cNvSpPr txBox="1"/>
          <p:nvPr/>
        </p:nvSpPr>
        <p:spPr>
          <a:xfrm>
            <a:off x="3092420" y="904875"/>
            <a:ext cx="12103161"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Data Cleaning</a:t>
            </a:r>
          </a:p>
        </p:txBody>
      </p:sp>
      <p:sp>
        <p:nvSpPr>
          <p:cNvPr id="29" name="TextBox 29"/>
          <p:cNvSpPr txBox="1"/>
          <p:nvPr/>
        </p:nvSpPr>
        <p:spPr>
          <a:xfrm>
            <a:off x="2613349" y="6064994"/>
            <a:ext cx="3700457"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Missing Value</a:t>
            </a:r>
          </a:p>
        </p:txBody>
      </p:sp>
      <p:sp>
        <p:nvSpPr>
          <p:cNvPr id="30" name="TextBox 30"/>
          <p:cNvSpPr txBox="1"/>
          <p:nvPr/>
        </p:nvSpPr>
        <p:spPr>
          <a:xfrm>
            <a:off x="7047231" y="6064994"/>
            <a:ext cx="4195757"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Duplicated Value</a:t>
            </a:r>
          </a:p>
        </p:txBody>
      </p:sp>
      <p:sp>
        <p:nvSpPr>
          <p:cNvPr id="31" name="TextBox 31"/>
          <p:cNvSpPr txBox="1"/>
          <p:nvPr/>
        </p:nvSpPr>
        <p:spPr>
          <a:xfrm>
            <a:off x="11974194" y="6064994"/>
            <a:ext cx="3700457"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Outliers</a:t>
            </a:r>
          </a:p>
        </p:txBody>
      </p:sp>
      <p:sp>
        <p:nvSpPr>
          <p:cNvPr id="32" name="TextBox 32"/>
          <p:cNvSpPr txBox="1"/>
          <p:nvPr/>
        </p:nvSpPr>
        <p:spPr>
          <a:xfrm>
            <a:off x="2613349" y="6819665"/>
            <a:ext cx="3700457" cy="8439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a:rPr>
              <a:t>There’s no missing value in the dataset</a:t>
            </a:r>
          </a:p>
        </p:txBody>
      </p:sp>
      <p:sp>
        <p:nvSpPr>
          <p:cNvPr id="33" name="TextBox 33"/>
          <p:cNvSpPr txBox="1"/>
          <p:nvPr/>
        </p:nvSpPr>
        <p:spPr>
          <a:xfrm>
            <a:off x="7291449" y="6819665"/>
            <a:ext cx="3700457" cy="8439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a:rPr>
              <a:t>There’s no duplicate value</a:t>
            </a:r>
          </a:p>
        </p:txBody>
      </p:sp>
      <p:sp>
        <p:nvSpPr>
          <p:cNvPr id="34" name="TextBox 34"/>
          <p:cNvSpPr txBox="1"/>
          <p:nvPr/>
        </p:nvSpPr>
        <p:spPr>
          <a:xfrm>
            <a:off x="11974194" y="6819665"/>
            <a:ext cx="3700457"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a:rPr>
              <a:t>No Outliers in dataset</a:t>
            </a:r>
          </a:p>
        </p:txBody>
      </p:sp>
      <p:sp>
        <p:nvSpPr>
          <p:cNvPr id="35" name="Freeform 35"/>
          <p:cNvSpPr/>
          <p:nvPr/>
        </p:nvSpPr>
        <p:spPr>
          <a:xfrm>
            <a:off x="12944812" y="3866960"/>
            <a:ext cx="1759220" cy="1046736"/>
          </a:xfrm>
          <a:custGeom>
            <a:avLst/>
            <a:gdLst/>
            <a:ahLst/>
            <a:cxnLst/>
            <a:rect l="l" t="t" r="r" b="b"/>
            <a:pathLst>
              <a:path w="1759220" h="1046736">
                <a:moveTo>
                  <a:pt x="0" y="0"/>
                </a:moveTo>
                <a:lnTo>
                  <a:pt x="1759220" y="0"/>
                </a:lnTo>
                <a:lnTo>
                  <a:pt x="1759220" y="1046736"/>
                </a:lnTo>
                <a:lnTo>
                  <a:pt x="0" y="10467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6"/>
          <p:cNvSpPr/>
          <p:nvPr/>
        </p:nvSpPr>
        <p:spPr>
          <a:xfrm rot="-645065">
            <a:off x="-994145" y="-5917383"/>
            <a:ext cx="8173128" cy="7733823"/>
          </a:xfrm>
          <a:custGeom>
            <a:avLst/>
            <a:gdLst/>
            <a:ahLst/>
            <a:cxnLst/>
            <a:rect l="l" t="t" r="r" b="b"/>
            <a:pathLst>
              <a:path w="8173128" h="7733823">
                <a:moveTo>
                  <a:pt x="0" y="0"/>
                </a:moveTo>
                <a:lnTo>
                  <a:pt x="8173129" y="0"/>
                </a:lnTo>
                <a:lnTo>
                  <a:pt x="8173129" y="7733823"/>
                </a:lnTo>
                <a:lnTo>
                  <a:pt x="0" y="7733823"/>
                </a:lnTo>
                <a:lnTo>
                  <a:pt x="0" y="0"/>
                </a:lnTo>
                <a:close/>
              </a:path>
            </a:pathLst>
          </a:custGeom>
          <a:blipFill>
            <a:blip r:embed="rId8">
              <a:alphaModFix amt="50000"/>
            </a:blip>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67061" y="2476472"/>
            <a:ext cx="2390815" cy="2390815"/>
            <a:chOff x="0" y="0"/>
            <a:chExt cx="812800" cy="812800"/>
          </a:xfrm>
        </p:grpSpPr>
        <p:sp>
          <p:nvSpPr>
            <p:cNvPr id="3" name="Freeform 3"/>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4" name="TextBox 4"/>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grpSp>
        <p:nvGrpSpPr>
          <p:cNvPr id="5" name="Group 5"/>
          <p:cNvGrpSpPr/>
          <p:nvPr/>
        </p:nvGrpSpPr>
        <p:grpSpPr>
          <a:xfrm>
            <a:off x="7947308" y="2476472"/>
            <a:ext cx="2390815" cy="2390815"/>
            <a:chOff x="0" y="0"/>
            <a:chExt cx="812800" cy="812800"/>
          </a:xfrm>
        </p:grpSpPr>
        <p:sp>
          <p:nvSpPr>
            <p:cNvPr id="6" name="Freeform 6"/>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7" name="TextBox 7"/>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grpSp>
        <p:nvGrpSpPr>
          <p:cNvPr id="8" name="Group 8"/>
          <p:cNvGrpSpPr/>
          <p:nvPr/>
        </p:nvGrpSpPr>
        <p:grpSpPr>
          <a:xfrm>
            <a:off x="12627905" y="2476472"/>
            <a:ext cx="2390815" cy="2390815"/>
            <a:chOff x="0" y="0"/>
            <a:chExt cx="812800" cy="812800"/>
          </a:xfrm>
        </p:grpSpPr>
        <p:sp>
          <p:nvSpPr>
            <p:cNvPr id="9" name="Freeform 9"/>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10" name="TextBox 10"/>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11" name="Freeform 11"/>
          <p:cNvSpPr/>
          <p:nvPr/>
        </p:nvSpPr>
        <p:spPr>
          <a:xfrm>
            <a:off x="8574836" y="3011258"/>
            <a:ext cx="1131465" cy="1321243"/>
          </a:xfrm>
          <a:custGeom>
            <a:avLst/>
            <a:gdLst/>
            <a:ahLst/>
            <a:cxnLst/>
            <a:rect l="l" t="t" r="r" b="b"/>
            <a:pathLst>
              <a:path w="1131465" h="1321243">
                <a:moveTo>
                  <a:pt x="0" y="0"/>
                </a:moveTo>
                <a:lnTo>
                  <a:pt x="1131464" y="0"/>
                </a:lnTo>
                <a:lnTo>
                  <a:pt x="1131464" y="1321243"/>
                </a:lnTo>
                <a:lnTo>
                  <a:pt x="0" y="1321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2943703" y="3148511"/>
            <a:ext cx="1759220" cy="1046736"/>
          </a:xfrm>
          <a:custGeom>
            <a:avLst/>
            <a:gdLst/>
            <a:ahLst/>
            <a:cxnLst/>
            <a:rect l="l" t="t" r="r" b="b"/>
            <a:pathLst>
              <a:path w="1759220" h="1046736">
                <a:moveTo>
                  <a:pt x="0" y="0"/>
                </a:moveTo>
                <a:lnTo>
                  <a:pt x="1759220" y="0"/>
                </a:lnTo>
                <a:lnTo>
                  <a:pt x="1759220" y="1046736"/>
                </a:lnTo>
                <a:lnTo>
                  <a:pt x="0" y="1046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2612240" y="5346545"/>
            <a:ext cx="3700457"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Encoding</a:t>
            </a:r>
          </a:p>
        </p:txBody>
      </p:sp>
      <p:sp>
        <p:nvSpPr>
          <p:cNvPr id="14" name="TextBox 14"/>
          <p:cNvSpPr txBox="1"/>
          <p:nvPr/>
        </p:nvSpPr>
        <p:spPr>
          <a:xfrm>
            <a:off x="7046122" y="5346545"/>
            <a:ext cx="4195757"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Scaling</a:t>
            </a:r>
          </a:p>
        </p:txBody>
      </p:sp>
      <p:sp>
        <p:nvSpPr>
          <p:cNvPr id="15" name="TextBox 15"/>
          <p:cNvSpPr txBox="1"/>
          <p:nvPr/>
        </p:nvSpPr>
        <p:spPr>
          <a:xfrm>
            <a:off x="11973084" y="5346545"/>
            <a:ext cx="3700457"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Imbalance</a:t>
            </a:r>
          </a:p>
        </p:txBody>
      </p:sp>
      <p:sp>
        <p:nvSpPr>
          <p:cNvPr id="16" name="AutoShape 16"/>
          <p:cNvSpPr/>
          <p:nvPr/>
        </p:nvSpPr>
        <p:spPr>
          <a:xfrm>
            <a:off x="5897880" y="5524500"/>
            <a:ext cx="6492240" cy="0"/>
          </a:xfrm>
          <a:prstGeom prst="line">
            <a:avLst/>
          </a:prstGeom>
          <a:ln w="38100" cap="flat">
            <a:solidFill>
              <a:srgbClr val="FFFFFF"/>
            </a:solidFill>
            <a:prstDash val="solid"/>
            <a:headEnd type="none" w="sm" len="sm"/>
            <a:tailEnd type="none" w="sm" len="sm"/>
          </a:ln>
        </p:spPr>
      </p:sp>
      <p:sp>
        <p:nvSpPr>
          <p:cNvPr id="18" name="TextBox 18"/>
          <p:cNvSpPr txBox="1"/>
          <p:nvPr/>
        </p:nvSpPr>
        <p:spPr>
          <a:xfrm>
            <a:off x="3589884" y="6523173"/>
            <a:ext cx="3700456" cy="3190489"/>
          </a:xfrm>
          <a:prstGeom prst="rect">
            <a:avLst/>
          </a:prstGeom>
        </p:spPr>
        <p:txBody>
          <a:bodyPr wrap="square" lIns="0" tIns="0" rIns="0" bIns="0" rtlCol="0" anchor="t">
            <a:spAutoFit/>
          </a:bodyPr>
          <a:lstStyle/>
          <a:p>
            <a:pPr marL="388623" lvl="1" indent="-194312">
              <a:lnSpc>
                <a:spcPts val="2520"/>
              </a:lnSpc>
              <a:buFont typeface="Arial"/>
              <a:buChar char="•"/>
            </a:pPr>
            <a:r>
              <a:rPr lang="en-US" sz="1800" dirty="0">
                <a:solidFill>
                  <a:srgbClr val="3287FB"/>
                </a:solidFill>
                <a:latin typeface="Poppins"/>
              </a:rPr>
              <a:t>Device Class  </a:t>
            </a:r>
          </a:p>
          <a:p>
            <a:pPr marL="388623" lvl="1" indent="-194312">
              <a:lnSpc>
                <a:spcPts val="2520"/>
              </a:lnSpc>
              <a:buFont typeface="Arial"/>
              <a:buChar char="•"/>
            </a:pPr>
            <a:r>
              <a:rPr lang="en-US" sz="1800" dirty="0">
                <a:solidFill>
                  <a:srgbClr val="3287FB"/>
                </a:solidFill>
                <a:latin typeface="Poppins"/>
              </a:rPr>
              <a:t>Location </a:t>
            </a:r>
          </a:p>
          <a:p>
            <a:pPr marL="388623" lvl="1" indent="-194312">
              <a:lnSpc>
                <a:spcPts val="2520"/>
              </a:lnSpc>
              <a:buFont typeface="Arial"/>
              <a:buChar char="•"/>
            </a:pPr>
            <a:r>
              <a:rPr lang="en-US" sz="1800" dirty="0">
                <a:solidFill>
                  <a:srgbClr val="3287FB"/>
                </a:solidFill>
                <a:latin typeface="Poppins"/>
              </a:rPr>
              <a:t>Games Product </a:t>
            </a:r>
          </a:p>
          <a:p>
            <a:pPr marL="388623" lvl="1" indent="-194312">
              <a:lnSpc>
                <a:spcPts val="2520"/>
              </a:lnSpc>
              <a:buFont typeface="Arial"/>
              <a:buChar char="•"/>
            </a:pPr>
            <a:r>
              <a:rPr lang="en-US" sz="1800" dirty="0">
                <a:solidFill>
                  <a:srgbClr val="3287FB"/>
                </a:solidFill>
                <a:latin typeface="Poppins"/>
              </a:rPr>
              <a:t>Music Product </a:t>
            </a:r>
          </a:p>
          <a:p>
            <a:pPr marL="388623" lvl="1" indent="-194312">
              <a:lnSpc>
                <a:spcPts val="2520"/>
              </a:lnSpc>
              <a:buFont typeface="Arial"/>
              <a:buChar char="•"/>
            </a:pPr>
            <a:r>
              <a:rPr lang="en-US" sz="1800" dirty="0">
                <a:solidFill>
                  <a:srgbClr val="3287FB"/>
                </a:solidFill>
                <a:latin typeface="Poppins"/>
              </a:rPr>
              <a:t>Education Product </a:t>
            </a:r>
          </a:p>
          <a:p>
            <a:pPr marL="388623" lvl="1" indent="-194312">
              <a:lnSpc>
                <a:spcPts val="2520"/>
              </a:lnSpc>
              <a:buFont typeface="Arial"/>
              <a:buChar char="•"/>
            </a:pPr>
            <a:r>
              <a:rPr lang="en-US" sz="1800" dirty="0">
                <a:solidFill>
                  <a:srgbClr val="3287FB"/>
                </a:solidFill>
                <a:latin typeface="Poppins"/>
              </a:rPr>
              <a:t>Call Center  </a:t>
            </a:r>
          </a:p>
          <a:p>
            <a:pPr marL="388623" lvl="1" indent="-194312">
              <a:lnSpc>
                <a:spcPts val="2520"/>
              </a:lnSpc>
              <a:buFont typeface="Arial"/>
              <a:buChar char="•"/>
            </a:pPr>
            <a:r>
              <a:rPr lang="en-US" sz="1800" dirty="0">
                <a:solidFill>
                  <a:srgbClr val="3287FB"/>
                </a:solidFill>
                <a:latin typeface="Poppins"/>
              </a:rPr>
              <a:t>Video Product </a:t>
            </a:r>
          </a:p>
          <a:p>
            <a:pPr marL="388623" lvl="1" indent="-194312">
              <a:lnSpc>
                <a:spcPts val="2520"/>
              </a:lnSpc>
              <a:buFont typeface="Arial"/>
              <a:buChar char="•"/>
            </a:pPr>
            <a:r>
              <a:rPr lang="en-US" sz="1800" dirty="0">
                <a:solidFill>
                  <a:srgbClr val="3287FB"/>
                </a:solidFill>
                <a:latin typeface="Poppins"/>
              </a:rPr>
              <a:t>Use </a:t>
            </a:r>
            <a:r>
              <a:rPr lang="en-US" sz="1800" dirty="0" err="1">
                <a:solidFill>
                  <a:srgbClr val="3287FB"/>
                </a:solidFill>
                <a:latin typeface="Poppins"/>
              </a:rPr>
              <a:t>MyApp</a:t>
            </a:r>
            <a:r>
              <a:rPr lang="en-US" sz="1800" dirty="0">
                <a:solidFill>
                  <a:srgbClr val="3287FB"/>
                </a:solidFill>
                <a:latin typeface="Poppins"/>
              </a:rPr>
              <a:t> </a:t>
            </a:r>
          </a:p>
          <a:p>
            <a:pPr marL="388623" lvl="1" indent="-194312">
              <a:lnSpc>
                <a:spcPts val="2520"/>
              </a:lnSpc>
              <a:buFont typeface="Arial"/>
              <a:buChar char="•"/>
            </a:pPr>
            <a:r>
              <a:rPr lang="en-US" sz="1800" dirty="0">
                <a:solidFill>
                  <a:srgbClr val="3287FB"/>
                </a:solidFill>
                <a:latin typeface="Poppins"/>
              </a:rPr>
              <a:t>Payment Method </a:t>
            </a:r>
          </a:p>
          <a:p>
            <a:pPr marL="388623" lvl="1" indent="-194312">
              <a:lnSpc>
                <a:spcPts val="2520"/>
              </a:lnSpc>
              <a:buFont typeface="Arial"/>
              <a:buChar char="•"/>
            </a:pPr>
            <a:r>
              <a:rPr lang="en-US" sz="1800" dirty="0">
                <a:solidFill>
                  <a:srgbClr val="3287FB"/>
                </a:solidFill>
                <a:latin typeface="Poppins"/>
              </a:rPr>
              <a:t>Churn Label</a:t>
            </a:r>
          </a:p>
        </p:txBody>
      </p:sp>
      <p:grpSp>
        <p:nvGrpSpPr>
          <p:cNvPr id="30" name="Group 30"/>
          <p:cNvGrpSpPr/>
          <p:nvPr/>
        </p:nvGrpSpPr>
        <p:grpSpPr>
          <a:xfrm>
            <a:off x="3615009" y="2902973"/>
            <a:ext cx="1694919" cy="1537812"/>
            <a:chOff x="0" y="0"/>
            <a:chExt cx="2259892" cy="2050417"/>
          </a:xfrm>
        </p:grpSpPr>
        <p:sp>
          <p:nvSpPr>
            <p:cNvPr id="31" name="AutoShape 31"/>
            <p:cNvSpPr/>
            <p:nvPr/>
          </p:nvSpPr>
          <p:spPr>
            <a:xfrm>
              <a:off x="0" y="1057940"/>
              <a:ext cx="774368" cy="0"/>
            </a:xfrm>
            <a:prstGeom prst="line">
              <a:avLst/>
            </a:prstGeom>
            <a:ln w="133520" cap="rnd">
              <a:solidFill>
                <a:srgbClr val="FFFFFF"/>
              </a:solidFill>
              <a:prstDash val="solid"/>
              <a:headEnd type="none" w="sm" len="sm"/>
              <a:tailEnd type="triangle" w="lg" len="med"/>
            </a:ln>
          </p:spPr>
        </p:sp>
        <p:grpSp>
          <p:nvGrpSpPr>
            <p:cNvPr id="32" name="Group 32"/>
            <p:cNvGrpSpPr/>
            <p:nvPr/>
          </p:nvGrpSpPr>
          <p:grpSpPr>
            <a:xfrm>
              <a:off x="921350" y="699296"/>
              <a:ext cx="674455" cy="717289"/>
              <a:chOff x="0" y="0"/>
              <a:chExt cx="764262" cy="812800"/>
            </a:xfrm>
          </p:grpSpPr>
          <p:sp>
            <p:nvSpPr>
              <p:cNvPr id="33" name="Freeform 33"/>
              <p:cNvSpPr/>
              <p:nvPr/>
            </p:nvSpPr>
            <p:spPr>
              <a:xfrm>
                <a:off x="0" y="0"/>
                <a:ext cx="764262" cy="812800"/>
              </a:xfrm>
              <a:custGeom>
                <a:avLst/>
                <a:gdLst/>
                <a:ahLst/>
                <a:cxnLst/>
                <a:rect l="l" t="t" r="r" b="b"/>
                <a:pathLst>
                  <a:path w="764262" h="812800">
                    <a:moveTo>
                      <a:pt x="382131" y="0"/>
                    </a:moveTo>
                    <a:cubicBezTo>
                      <a:pt x="171086" y="0"/>
                      <a:pt x="0" y="181951"/>
                      <a:pt x="0" y="406400"/>
                    </a:cubicBezTo>
                    <a:cubicBezTo>
                      <a:pt x="0" y="630849"/>
                      <a:pt x="171086" y="812800"/>
                      <a:pt x="382131" y="812800"/>
                    </a:cubicBezTo>
                    <a:cubicBezTo>
                      <a:pt x="593176" y="812800"/>
                      <a:pt x="764262" y="630849"/>
                      <a:pt x="764262" y="406400"/>
                    </a:cubicBezTo>
                    <a:cubicBezTo>
                      <a:pt x="764262" y="181951"/>
                      <a:pt x="593176" y="0"/>
                      <a:pt x="382131" y="0"/>
                    </a:cubicBezTo>
                    <a:close/>
                  </a:path>
                </a:pathLst>
              </a:custGeom>
              <a:solidFill>
                <a:srgbClr val="FFFFFF"/>
              </a:solidFill>
            </p:spPr>
          </p:sp>
          <p:sp>
            <p:nvSpPr>
              <p:cNvPr id="34" name="TextBox 34"/>
              <p:cNvSpPr txBox="1"/>
              <p:nvPr/>
            </p:nvSpPr>
            <p:spPr>
              <a:xfrm>
                <a:off x="71650" y="95250"/>
                <a:ext cx="620963" cy="641350"/>
              </a:xfrm>
              <a:prstGeom prst="rect">
                <a:avLst/>
              </a:prstGeom>
            </p:spPr>
            <p:txBody>
              <a:bodyPr lIns="50800" tIns="50800" rIns="50800" bIns="50800" rtlCol="0" anchor="ctr"/>
              <a:lstStyle/>
              <a:p>
                <a:pPr algn="ctr">
                  <a:lnSpc>
                    <a:spcPts val="1939"/>
                  </a:lnSpc>
                </a:pPr>
                <a:endParaRPr/>
              </a:p>
            </p:txBody>
          </p:sp>
        </p:grpSp>
        <p:sp>
          <p:nvSpPr>
            <p:cNvPr id="35" name="AutoShape 35"/>
            <p:cNvSpPr/>
            <p:nvPr/>
          </p:nvSpPr>
          <p:spPr>
            <a:xfrm flipV="1">
              <a:off x="1467744" y="32998"/>
              <a:ext cx="256122" cy="450445"/>
            </a:xfrm>
            <a:prstGeom prst="line">
              <a:avLst/>
            </a:prstGeom>
            <a:ln w="133520" cap="rnd">
              <a:solidFill>
                <a:srgbClr val="FFFFFF"/>
              </a:solidFill>
              <a:prstDash val="solid"/>
              <a:headEnd type="none" w="sm" len="sm"/>
              <a:tailEnd type="none" w="sm" len="sm"/>
            </a:ln>
          </p:spPr>
        </p:sp>
        <p:sp>
          <p:nvSpPr>
            <p:cNvPr id="36" name="AutoShape 36"/>
            <p:cNvSpPr/>
            <p:nvPr/>
          </p:nvSpPr>
          <p:spPr>
            <a:xfrm>
              <a:off x="1741723" y="1078482"/>
              <a:ext cx="518169" cy="0"/>
            </a:xfrm>
            <a:prstGeom prst="line">
              <a:avLst/>
            </a:prstGeom>
            <a:ln w="133520" cap="rnd">
              <a:solidFill>
                <a:srgbClr val="FFFFFF"/>
              </a:solidFill>
              <a:prstDash val="solid"/>
              <a:headEnd type="none" w="sm" len="sm"/>
              <a:tailEnd type="none" w="sm" len="sm"/>
            </a:ln>
          </p:spPr>
        </p:sp>
        <p:sp>
          <p:nvSpPr>
            <p:cNvPr id="37" name="AutoShape 37"/>
            <p:cNvSpPr/>
            <p:nvPr/>
          </p:nvSpPr>
          <p:spPr>
            <a:xfrm>
              <a:off x="1464412" y="1636810"/>
              <a:ext cx="366401" cy="366401"/>
            </a:xfrm>
            <a:prstGeom prst="line">
              <a:avLst/>
            </a:prstGeom>
            <a:ln w="133520" cap="rnd">
              <a:solidFill>
                <a:srgbClr val="FFFFFF"/>
              </a:solidFill>
              <a:prstDash val="solid"/>
              <a:headEnd type="none" w="sm" len="sm"/>
              <a:tailEnd type="none" w="sm" len="sm"/>
            </a:ln>
          </p:spPr>
        </p:sp>
      </p:grpSp>
      <p:sp>
        <p:nvSpPr>
          <p:cNvPr id="38" name="TextBox 38"/>
          <p:cNvSpPr txBox="1"/>
          <p:nvPr/>
        </p:nvSpPr>
        <p:spPr>
          <a:xfrm>
            <a:off x="3092420" y="904875"/>
            <a:ext cx="12103161"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Feature Engineering</a:t>
            </a:r>
          </a:p>
        </p:txBody>
      </p:sp>
      <p:sp>
        <p:nvSpPr>
          <p:cNvPr id="39" name="TextBox 39"/>
          <p:cNvSpPr txBox="1"/>
          <p:nvPr/>
        </p:nvSpPr>
        <p:spPr>
          <a:xfrm>
            <a:off x="2612240" y="6101216"/>
            <a:ext cx="3700457"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a:rPr>
              <a:t>10 Variable</a:t>
            </a:r>
          </a:p>
        </p:txBody>
      </p:sp>
      <p:sp>
        <p:nvSpPr>
          <p:cNvPr id="40" name="TextBox 40"/>
          <p:cNvSpPr txBox="1"/>
          <p:nvPr/>
        </p:nvSpPr>
        <p:spPr>
          <a:xfrm>
            <a:off x="7290340" y="6101216"/>
            <a:ext cx="3700457"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a:rPr>
              <a:t>Standard Scaler</a:t>
            </a:r>
          </a:p>
        </p:txBody>
      </p:sp>
      <p:sp>
        <p:nvSpPr>
          <p:cNvPr id="41" name="TextBox 41"/>
          <p:cNvSpPr txBox="1"/>
          <p:nvPr/>
        </p:nvSpPr>
        <p:spPr>
          <a:xfrm>
            <a:off x="11973084" y="6101216"/>
            <a:ext cx="3700457" cy="8439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a:rPr>
              <a:t>Imbalance will be left to avoid overfitting</a:t>
            </a:r>
          </a:p>
        </p:txBody>
      </p:sp>
      <p:sp>
        <p:nvSpPr>
          <p:cNvPr id="42" name="Freeform 42"/>
          <p:cNvSpPr/>
          <p:nvPr/>
        </p:nvSpPr>
        <p:spPr>
          <a:xfrm rot="-645065">
            <a:off x="15352535" y="6342779"/>
            <a:ext cx="8173128" cy="7733823"/>
          </a:xfrm>
          <a:custGeom>
            <a:avLst/>
            <a:gdLst/>
            <a:ahLst/>
            <a:cxnLst/>
            <a:rect l="l" t="t" r="r" b="b"/>
            <a:pathLst>
              <a:path w="8173128" h="7733823">
                <a:moveTo>
                  <a:pt x="0" y="0"/>
                </a:moveTo>
                <a:lnTo>
                  <a:pt x="8173128" y="0"/>
                </a:lnTo>
                <a:lnTo>
                  <a:pt x="8173128" y="7733823"/>
                </a:lnTo>
                <a:lnTo>
                  <a:pt x="0" y="7733823"/>
                </a:lnTo>
                <a:lnTo>
                  <a:pt x="0" y="0"/>
                </a:lnTo>
                <a:close/>
              </a:path>
            </a:pathLst>
          </a:custGeom>
          <a:blipFill>
            <a:blip r:embed="rId6">
              <a:alphaModFix amt="50000"/>
            </a:blip>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48538" y="3559844"/>
            <a:ext cx="2390815" cy="2390815"/>
            <a:chOff x="0" y="0"/>
            <a:chExt cx="812800" cy="812800"/>
          </a:xfrm>
        </p:grpSpPr>
        <p:sp>
          <p:nvSpPr>
            <p:cNvPr id="3" name="Freeform 3"/>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4" name="TextBox 4"/>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5" name="Freeform 5"/>
          <p:cNvSpPr/>
          <p:nvPr/>
        </p:nvSpPr>
        <p:spPr>
          <a:xfrm>
            <a:off x="4635381" y="3846687"/>
            <a:ext cx="1817130" cy="1817130"/>
          </a:xfrm>
          <a:custGeom>
            <a:avLst/>
            <a:gdLst/>
            <a:ahLst/>
            <a:cxnLst/>
            <a:rect l="l" t="t" r="r" b="b"/>
            <a:pathLst>
              <a:path w="1817130" h="1817130">
                <a:moveTo>
                  <a:pt x="0" y="0"/>
                </a:moveTo>
                <a:lnTo>
                  <a:pt x="1817130" y="0"/>
                </a:lnTo>
                <a:lnTo>
                  <a:pt x="1817130" y="1817130"/>
                </a:lnTo>
                <a:lnTo>
                  <a:pt x="0" y="1817130"/>
                </a:lnTo>
                <a:lnTo>
                  <a:pt x="0" y="0"/>
                </a:lnTo>
                <a:close/>
              </a:path>
            </a:pathLst>
          </a:custGeom>
          <a:blipFill>
            <a:blip r:embed="rId2"/>
            <a:stretch>
              <a:fillRect/>
            </a:stretch>
          </a:blipFill>
        </p:spPr>
      </p:sp>
      <p:grpSp>
        <p:nvGrpSpPr>
          <p:cNvPr id="6" name="Group 6"/>
          <p:cNvGrpSpPr/>
          <p:nvPr/>
        </p:nvGrpSpPr>
        <p:grpSpPr>
          <a:xfrm>
            <a:off x="11548646" y="3559844"/>
            <a:ext cx="2390815" cy="2390815"/>
            <a:chOff x="0" y="0"/>
            <a:chExt cx="812800" cy="812800"/>
          </a:xfrm>
        </p:grpSpPr>
        <p:sp>
          <p:nvSpPr>
            <p:cNvPr id="7" name="Freeform 7"/>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8" name="TextBox 8"/>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9" name="Freeform 9"/>
          <p:cNvSpPr/>
          <p:nvPr/>
        </p:nvSpPr>
        <p:spPr>
          <a:xfrm>
            <a:off x="11729384" y="3739548"/>
            <a:ext cx="2162689" cy="2031408"/>
          </a:xfrm>
          <a:custGeom>
            <a:avLst/>
            <a:gdLst/>
            <a:ahLst/>
            <a:cxnLst/>
            <a:rect l="l" t="t" r="r" b="b"/>
            <a:pathLst>
              <a:path w="2162689" h="2031408">
                <a:moveTo>
                  <a:pt x="0" y="0"/>
                </a:moveTo>
                <a:lnTo>
                  <a:pt x="2162690" y="0"/>
                </a:lnTo>
                <a:lnTo>
                  <a:pt x="2162690" y="2031408"/>
                </a:lnTo>
                <a:lnTo>
                  <a:pt x="0" y="2031408"/>
                </a:lnTo>
                <a:lnTo>
                  <a:pt x="0" y="0"/>
                </a:lnTo>
                <a:close/>
              </a:path>
            </a:pathLst>
          </a:custGeom>
          <a:blipFill>
            <a:blip r:embed="rId3"/>
            <a:stretch>
              <a:fillRect/>
            </a:stretch>
          </a:blipFill>
        </p:spPr>
      </p:sp>
      <p:sp>
        <p:nvSpPr>
          <p:cNvPr id="10" name="TextBox 10"/>
          <p:cNvSpPr txBox="1"/>
          <p:nvPr/>
        </p:nvSpPr>
        <p:spPr>
          <a:xfrm>
            <a:off x="3092420" y="904875"/>
            <a:ext cx="12103161"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Modeling</a:t>
            </a:r>
          </a:p>
        </p:txBody>
      </p:sp>
      <p:sp>
        <p:nvSpPr>
          <p:cNvPr id="11" name="TextBox 11"/>
          <p:cNvSpPr txBox="1"/>
          <p:nvPr/>
        </p:nvSpPr>
        <p:spPr>
          <a:xfrm>
            <a:off x="2425001" y="6131623"/>
            <a:ext cx="6237891"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Logistic Regression Model</a:t>
            </a:r>
          </a:p>
        </p:txBody>
      </p:sp>
      <p:sp>
        <p:nvSpPr>
          <p:cNvPr id="12" name="TextBox 12"/>
          <p:cNvSpPr txBox="1"/>
          <p:nvPr/>
        </p:nvSpPr>
        <p:spPr>
          <a:xfrm>
            <a:off x="9625109" y="6131623"/>
            <a:ext cx="6237891" cy="595533"/>
          </a:xfrm>
          <a:prstGeom prst="rect">
            <a:avLst/>
          </a:prstGeom>
        </p:spPr>
        <p:txBody>
          <a:bodyPr lIns="0" tIns="0" rIns="0" bIns="0" rtlCol="0" anchor="t">
            <a:spAutoFit/>
          </a:bodyPr>
          <a:lstStyle/>
          <a:p>
            <a:pPr algn="ctr">
              <a:lnSpc>
                <a:spcPts val="4611"/>
              </a:lnSpc>
              <a:spcBef>
                <a:spcPct val="0"/>
              </a:spcBef>
            </a:pPr>
            <a:r>
              <a:rPr lang="en-US" sz="3294">
                <a:solidFill>
                  <a:srgbClr val="000000"/>
                </a:solidFill>
                <a:latin typeface="Poppins Bold"/>
              </a:rPr>
              <a:t>Random Forest Model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123542"/>
            <a:ext cx="8612551" cy="6261557"/>
          </a:xfrm>
          <a:custGeom>
            <a:avLst/>
            <a:gdLst/>
            <a:ahLst/>
            <a:cxnLst/>
            <a:rect l="l" t="t" r="r" b="b"/>
            <a:pathLst>
              <a:path w="8612551" h="6261557">
                <a:moveTo>
                  <a:pt x="0" y="0"/>
                </a:moveTo>
                <a:lnTo>
                  <a:pt x="8612551" y="0"/>
                </a:lnTo>
                <a:lnTo>
                  <a:pt x="8612551" y="6261557"/>
                </a:lnTo>
                <a:lnTo>
                  <a:pt x="0" y="6261557"/>
                </a:lnTo>
                <a:lnTo>
                  <a:pt x="0" y="0"/>
                </a:lnTo>
                <a:close/>
              </a:path>
            </a:pathLst>
          </a:custGeom>
          <a:blipFill>
            <a:blip r:embed="rId2"/>
            <a:stretch>
              <a:fillRect/>
            </a:stretch>
          </a:blipFill>
        </p:spPr>
      </p:sp>
      <p:sp>
        <p:nvSpPr>
          <p:cNvPr id="3" name="TextBox 3"/>
          <p:cNvSpPr txBox="1"/>
          <p:nvPr/>
        </p:nvSpPr>
        <p:spPr>
          <a:xfrm>
            <a:off x="3092420" y="904875"/>
            <a:ext cx="12103161"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Logistic Regression Model Evaluation</a:t>
            </a:r>
          </a:p>
        </p:txBody>
      </p:sp>
      <p:sp>
        <p:nvSpPr>
          <p:cNvPr id="4" name="TextBox 4"/>
          <p:cNvSpPr txBox="1"/>
          <p:nvPr/>
        </p:nvSpPr>
        <p:spPr>
          <a:xfrm>
            <a:off x="8902374" y="2056867"/>
            <a:ext cx="8131424" cy="6750050"/>
          </a:xfrm>
          <a:prstGeom prst="rect">
            <a:avLst/>
          </a:prstGeom>
        </p:spPr>
        <p:txBody>
          <a:bodyPr lIns="0" tIns="0" rIns="0" bIns="0" rtlCol="0" anchor="t">
            <a:spAutoFit/>
          </a:bodyPr>
          <a:lstStyle/>
          <a:p>
            <a:pPr marL="431802" lvl="1" indent="-215901">
              <a:lnSpc>
                <a:spcPts val="2800"/>
              </a:lnSpc>
              <a:buFont typeface="Arial"/>
              <a:buChar char="•"/>
            </a:pPr>
            <a:r>
              <a:rPr lang="en-US" sz="2000">
                <a:solidFill>
                  <a:srgbClr val="000000"/>
                </a:solidFill>
                <a:latin typeface="Poppins"/>
              </a:rPr>
              <a:t>The model successfully identified 902 negative cases and 202 positive cases correctly.</a:t>
            </a:r>
          </a:p>
          <a:p>
            <a:pPr>
              <a:lnSpc>
                <a:spcPts val="2800"/>
              </a:lnSpc>
            </a:pPr>
            <a:endParaRPr lang="en-US" sz="2000">
              <a:solidFill>
                <a:srgbClr val="000000"/>
              </a:solidFill>
              <a:latin typeface="Poppins"/>
            </a:endParaRPr>
          </a:p>
          <a:p>
            <a:pPr marL="431802" lvl="1" indent="-215901">
              <a:lnSpc>
                <a:spcPts val="2800"/>
              </a:lnSpc>
              <a:buFont typeface="Arial"/>
              <a:buChar char="•"/>
            </a:pPr>
            <a:r>
              <a:rPr lang="en-US" sz="2000">
                <a:solidFill>
                  <a:srgbClr val="000000"/>
                </a:solidFill>
                <a:latin typeface="Poppins"/>
              </a:rPr>
              <a:t>There were 107 cases that should have been negative but were incorrectly identified as positive.</a:t>
            </a:r>
          </a:p>
          <a:p>
            <a:pPr>
              <a:lnSpc>
                <a:spcPts val="2800"/>
              </a:lnSpc>
            </a:pPr>
            <a:endParaRPr lang="en-US" sz="2000">
              <a:solidFill>
                <a:srgbClr val="000000"/>
              </a:solidFill>
              <a:latin typeface="Poppins"/>
            </a:endParaRPr>
          </a:p>
          <a:p>
            <a:pPr marL="431802" lvl="1" indent="-215901">
              <a:lnSpc>
                <a:spcPts val="2800"/>
              </a:lnSpc>
              <a:buFont typeface="Arial"/>
              <a:buChar char="•"/>
            </a:pPr>
            <a:r>
              <a:rPr lang="en-US" sz="2000">
                <a:solidFill>
                  <a:srgbClr val="000000"/>
                </a:solidFill>
                <a:latin typeface="Poppins"/>
              </a:rPr>
              <a:t>A total of 198 positive cases were not detected by the model.</a:t>
            </a:r>
          </a:p>
          <a:p>
            <a:pPr>
              <a:lnSpc>
                <a:spcPts val="2800"/>
              </a:lnSpc>
            </a:pPr>
            <a:endParaRPr lang="en-US" sz="2000">
              <a:solidFill>
                <a:srgbClr val="000000"/>
              </a:solidFill>
              <a:latin typeface="Poppins"/>
            </a:endParaRPr>
          </a:p>
          <a:p>
            <a:pPr marL="431802" lvl="1" indent="-215901">
              <a:lnSpc>
                <a:spcPts val="2800"/>
              </a:lnSpc>
              <a:buFont typeface="Arial"/>
              <a:buChar char="•"/>
            </a:pPr>
            <a:r>
              <a:rPr lang="en-US" sz="2000">
                <a:solidFill>
                  <a:srgbClr val="000000"/>
                </a:solidFill>
                <a:latin typeface="Poppins"/>
              </a:rPr>
              <a:t>The overall accuracy of the model was 0.78, which reflects the extent to which the model actually classified instances correctly</a:t>
            </a:r>
          </a:p>
          <a:p>
            <a:pPr>
              <a:lnSpc>
                <a:spcPts val="3080"/>
              </a:lnSpc>
            </a:pPr>
            <a:endParaRPr lang="en-US" sz="2000">
              <a:solidFill>
                <a:srgbClr val="000000"/>
              </a:solidFill>
              <a:latin typeface="Poppins"/>
            </a:endParaRPr>
          </a:p>
          <a:p>
            <a:pPr marL="431802" lvl="1" indent="-215901">
              <a:lnSpc>
                <a:spcPts val="2800"/>
              </a:lnSpc>
              <a:buFont typeface="Arial"/>
              <a:buChar char="•"/>
            </a:pPr>
            <a:r>
              <a:rPr lang="en-US" sz="2000">
                <a:solidFill>
                  <a:srgbClr val="000000"/>
                </a:solidFill>
                <a:latin typeface="Poppins"/>
              </a:rPr>
              <a:t>The model tends to be better at classifying the negative class (0) than the positive class (1).</a:t>
            </a:r>
          </a:p>
          <a:p>
            <a:pPr>
              <a:lnSpc>
                <a:spcPts val="2800"/>
              </a:lnSpc>
            </a:pPr>
            <a:endParaRPr lang="en-US" sz="2000">
              <a:solidFill>
                <a:srgbClr val="000000"/>
              </a:solidFill>
              <a:latin typeface="Poppins"/>
            </a:endParaRPr>
          </a:p>
          <a:p>
            <a:pPr marL="431802" lvl="1" indent="-215901">
              <a:lnSpc>
                <a:spcPts val="2800"/>
              </a:lnSpc>
              <a:buFont typeface="Arial"/>
              <a:buChar char="•"/>
            </a:pPr>
            <a:r>
              <a:rPr lang="en-US" sz="2000">
                <a:solidFill>
                  <a:srgbClr val="000000"/>
                </a:solidFill>
                <a:latin typeface="Poppins"/>
              </a:rPr>
              <a:t>This Logistic Regression model has good performance with an AUC of around 0.82, however, it is still possible to carry out further exploration to improve performance, especially for positive class recall.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123542"/>
            <a:ext cx="7699569" cy="6410448"/>
          </a:xfrm>
          <a:custGeom>
            <a:avLst/>
            <a:gdLst/>
            <a:ahLst/>
            <a:cxnLst/>
            <a:rect l="l" t="t" r="r" b="b"/>
            <a:pathLst>
              <a:path w="7699569" h="6410448">
                <a:moveTo>
                  <a:pt x="0" y="0"/>
                </a:moveTo>
                <a:lnTo>
                  <a:pt x="7699569" y="0"/>
                </a:lnTo>
                <a:lnTo>
                  <a:pt x="7699569" y="6410448"/>
                </a:lnTo>
                <a:lnTo>
                  <a:pt x="0" y="6410448"/>
                </a:lnTo>
                <a:lnTo>
                  <a:pt x="0" y="0"/>
                </a:lnTo>
                <a:close/>
              </a:path>
            </a:pathLst>
          </a:custGeom>
          <a:blipFill>
            <a:blip r:embed="rId2"/>
            <a:stretch>
              <a:fillRect/>
            </a:stretch>
          </a:blipFill>
        </p:spPr>
      </p:sp>
      <p:sp>
        <p:nvSpPr>
          <p:cNvPr id="3" name="TextBox 3"/>
          <p:cNvSpPr txBox="1"/>
          <p:nvPr/>
        </p:nvSpPr>
        <p:spPr>
          <a:xfrm>
            <a:off x="3092420" y="904875"/>
            <a:ext cx="12103161"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Random Forest Model Evaluation</a:t>
            </a:r>
          </a:p>
        </p:txBody>
      </p:sp>
      <p:sp>
        <p:nvSpPr>
          <p:cNvPr id="4" name="TextBox 4"/>
          <p:cNvSpPr txBox="1"/>
          <p:nvPr/>
        </p:nvSpPr>
        <p:spPr>
          <a:xfrm>
            <a:off x="8866126" y="2056867"/>
            <a:ext cx="8131424" cy="6359525"/>
          </a:xfrm>
          <a:prstGeom prst="rect">
            <a:avLst/>
          </a:prstGeom>
        </p:spPr>
        <p:txBody>
          <a:bodyPr lIns="0" tIns="0" rIns="0" bIns="0" rtlCol="0" anchor="t">
            <a:spAutoFit/>
          </a:bodyPr>
          <a:lstStyle/>
          <a:p>
            <a:pPr marL="431802" lvl="1" indent="-215901">
              <a:lnSpc>
                <a:spcPts val="2800"/>
              </a:lnSpc>
              <a:buFont typeface="Arial"/>
              <a:buChar char="•"/>
            </a:pPr>
            <a:r>
              <a:rPr lang="en-US" sz="2000">
                <a:solidFill>
                  <a:srgbClr val="000000"/>
                </a:solidFill>
                <a:latin typeface="Poppins"/>
              </a:rPr>
              <a:t>The model successfully identified 895 negative cases and 184 positive cases correctly.</a:t>
            </a:r>
          </a:p>
          <a:p>
            <a:pPr>
              <a:lnSpc>
                <a:spcPts val="2800"/>
              </a:lnSpc>
            </a:pPr>
            <a:endParaRPr lang="en-US" sz="2000">
              <a:solidFill>
                <a:srgbClr val="000000"/>
              </a:solidFill>
              <a:latin typeface="Poppins"/>
            </a:endParaRPr>
          </a:p>
          <a:p>
            <a:pPr marL="431802" lvl="1" indent="-215901">
              <a:lnSpc>
                <a:spcPts val="2800"/>
              </a:lnSpc>
              <a:buFont typeface="Arial"/>
              <a:buChar char="•"/>
            </a:pPr>
            <a:r>
              <a:rPr lang="en-US" sz="2000">
                <a:solidFill>
                  <a:srgbClr val="000000"/>
                </a:solidFill>
                <a:latin typeface="Poppins"/>
              </a:rPr>
              <a:t>There were 114 cases that should have been negative but were incorrectly identified as positive.</a:t>
            </a:r>
          </a:p>
          <a:p>
            <a:pPr>
              <a:lnSpc>
                <a:spcPts val="2800"/>
              </a:lnSpc>
            </a:pPr>
            <a:endParaRPr lang="en-US" sz="2000">
              <a:solidFill>
                <a:srgbClr val="000000"/>
              </a:solidFill>
              <a:latin typeface="Poppins"/>
            </a:endParaRPr>
          </a:p>
          <a:p>
            <a:pPr marL="431802" lvl="1" indent="-215901">
              <a:lnSpc>
                <a:spcPts val="2800"/>
              </a:lnSpc>
              <a:buFont typeface="Arial"/>
              <a:buChar char="•"/>
            </a:pPr>
            <a:r>
              <a:rPr lang="en-US" sz="2000">
                <a:solidFill>
                  <a:srgbClr val="000000"/>
                </a:solidFill>
                <a:latin typeface="Poppins"/>
              </a:rPr>
              <a:t>A total of 216 positive cases were not detected by the model.</a:t>
            </a:r>
          </a:p>
          <a:p>
            <a:pPr>
              <a:lnSpc>
                <a:spcPts val="2800"/>
              </a:lnSpc>
            </a:pPr>
            <a:endParaRPr lang="en-US" sz="2000">
              <a:solidFill>
                <a:srgbClr val="000000"/>
              </a:solidFill>
              <a:latin typeface="Poppins"/>
            </a:endParaRPr>
          </a:p>
          <a:p>
            <a:pPr marL="431802" lvl="1" indent="-215901">
              <a:lnSpc>
                <a:spcPts val="2800"/>
              </a:lnSpc>
              <a:buFont typeface="Arial"/>
              <a:buChar char="•"/>
            </a:pPr>
            <a:r>
              <a:rPr lang="en-US" sz="2000">
                <a:solidFill>
                  <a:srgbClr val="000000"/>
                </a:solidFill>
                <a:latin typeface="Poppins"/>
              </a:rPr>
              <a:t>The overall accuracy of the model was 0.77, reflecting the extent to which the model actually classified instances correctly.</a:t>
            </a:r>
          </a:p>
          <a:p>
            <a:pPr>
              <a:lnSpc>
                <a:spcPts val="2800"/>
              </a:lnSpc>
            </a:pPr>
            <a:endParaRPr lang="en-US" sz="2000">
              <a:solidFill>
                <a:srgbClr val="000000"/>
              </a:solidFill>
              <a:latin typeface="Poppins"/>
            </a:endParaRPr>
          </a:p>
          <a:p>
            <a:pPr marL="431802" lvl="1" indent="-215901">
              <a:lnSpc>
                <a:spcPts val="2800"/>
              </a:lnSpc>
              <a:buFont typeface="Arial"/>
              <a:buChar char="•"/>
            </a:pPr>
            <a:r>
              <a:rPr lang="en-US" sz="2000">
                <a:solidFill>
                  <a:srgbClr val="000000"/>
                </a:solidFill>
                <a:latin typeface="Poppins"/>
              </a:rPr>
              <a:t>The mean AUC score of 0.81 indicates that the model has good performance in distinguishing between positive and negative classes. AUC above 0.8 is considered good.</a:t>
            </a:r>
          </a:p>
          <a:p>
            <a:pPr>
              <a:lnSpc>
                <a:spcPts val="2800"/>
              </a:lnSpc>
            </a:pPr>
            <a:endParaRPr lang="en-US" sz="2000">
              <a:solidFill>
                <a:srgbClr val="000000"/>
              </a:solidFill>
              <a:latin typeface="Poppins"/>
            </a:endParaRPr>
          </a:p>
          <a:p>
            <a:pPr marL="431802" lvl="1" indent="-215901">
              <a:lnSpc>
                <a:spcPts val="2800"/>
              </a:lnSpc>
              <a:buFont typeface="Arial"/>
              <a:buChar char="•"/>
            </a:pPr>
            <a:r>
              <a:rPr lang="en-US" sz="2000">
                <a:solidFill>
                  <a:srgbClr val="000000"/>
                </a:solidFill>
                <a:latin typeface="Poppins"/>
              </a:rPr>
              <a:t>The model tends to be better at classifying the negative class (0) than the positive class (1).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92420" y="904875"/>
            <a:ext cx="12103161"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Conclusion</a:t>
            </a:r>
          </a:p>
        </p:txBody>
      </p:sp>
      <p:sp>
        <p:nvSpPr>
          <p:cNvPr id="3" name="TextBox 3"/>
          <p:cNvSpPr txBox="1"/>
          <p:nvPr/>
        </p:nvSpPr>
        <p:spPr>
          <a:xfrm>
            <a:off x="1266556" y="4486275"/>
            <a:ext cx="7673819" cy="5328920"/>
          </a:xfrm>
          <a:prstGeom prst="rect">
            <a:avLst/>
          </a:prstGeom>
        </p:spPr>
        <p:txBody>
          <a:bodyPr lIns="0" tIns="0" rIns="0" bIns="0" rtlCol="0" anchor="t">
            <a:spAutoFit/>
          </a:bodyPr>
          <a:lstStyle/>
          <a:p>
            <a:pPr marL="367029" lvl="1" indent="-183514">
              <a:lnSpc>
                <a:spcPts val="2379"/>
              </a:lnSpc>
              <a:buFont typeface="Arial"/>
              <a:buChar char="•"/>
            </a:pPr>
            <a:r>
              <a:rPr lang="en-US" sz="1699" dirty="0">
                <a:solidFill>
                  <a:srgbClr val="000000"/>
                </a:solidFill>
                <a:latin typeface="Poppins"/>
              </a:rPr>
              <a:t>Accuracy:</a:t>
            </a:r>
          </a:p>
          <a:p>
            <a:pPr>
              <a:lnSpc>
                <a:spcPts val="2379"/>
              </a:lnSpc>
            </a:pPr>
            <a:r>
              <a:rPr lang="en-US" sz="1699" dirty="0">
                <a:solidFill>
                  <a:srgbClr val="000000"/>
                </a:solidFill>
                <a:latin typeface="Poppins"/>
              </a:rPr>
              <a:t>       Logistic Regression had slightly higher accuracy (78% vs. 77%).</a:t>
            </a:r>
          </a:p>
          <a:p>
            <a:pPr marL="367029" lvl="1" indent="-183514">
              <a:lnSpc>
                <a:spcPts val="2379"/>
              </a:lnSpc>
              <a:buFont typeface="Arial"/>
              <a:buChar char="•"/>
            </a:pPr>
            <a:r>
              <a:rPr lang="en-US" sz="1699" dirty="0">
                <a:solidFill>
                  <a:srgbClr val="000000"/>
                </a:solidFill>
                <a:latin typeface="Poppins"/>
              </a:rPr>
              <a:t>Precision:</a:t>
            </a:r>
          </a:p>
          <a:p>
            <a:pPr>
              <a:lnSpc>
                <a:spcPts val="2379"/>
              </a:lnSpc>
            </a:pPr>
            <a:r>
              <a:rPr lang="en-US" sz="1699" dirty="0">
                <a:solidFill>
                  <a:srgbClr val="000000"/>
                </a:solidFill>
                <a:latin typeface="Poppins"/>
              </a:rPr>
              <a:t>      Both Logistic Regression and Random Forest have higher precision for class 0</a:t>
            </a:r>
          </a:p>
          <a:p>
            <a:pPr>
              <a:lnSpc>
                <a:spcPts val="2379"/>
              </a:lnSpc>
            </a:pPr>
            <a:r>
              <a:rPr lang="en-US" sz="1699" dirty="0">
                <a:solidFill>
                  <a:srgbClr val="000000"/>
                </a:solidFill>
                <a:latin typeface="Poppins"/>
              </a:rPr>
              <a:t>     (negative) than for class 1 (positive).</a:t>
            </a:r>
          </a:p>
          <a:p>
            <a:pPr marL="367029" lvl="1" indent="-183514">
              <a:lnSpc>
                <a:spcPts val="2379"/>
              </a:lnSpc>
              <a:buFont typeface="Arial"/>
              <a:buChar char="•"/>
            </a:pPr>
            <a:r>
              <a:rPr lang="en-US" sz="1699" dirty="0">
                <a:solidFill>
                  <a:srgbClr val="000000"/>
                </a:solidFill>
                <a:latin typeface="Poppins"/>
              </a:rPr>
              <a:t>Recall:</a:t>
            </a:r>
          </a:p>
          <a:p>
            <a:pPr>
              <a:lnSpc>
                <a:spcPts val="2379"/>
              </a:lnSpc>
            </a:pPr>
            <a:r>
              <a:rPr lang="en-US" sz="1699" dirty="0">
                <a:solidFill>
                  <a:srgbClr val="000000"/>
                </a:solidFill>
                <a:latin typeface="Poppins"/>
              </a:rPr>
              <a:t>      Both Logistic Regression and Random Forest have higher recall for class 0 </a:t>
            </a:r>
          </a:p>
          <a:p>
            <a:pPr>
              <a:lnSpc>
                <a:spcPts val="2379"/>
              </a:lnSpc>
            </a:pPr>
            <a:r>
              <a:rPr lang="en-US" sz="1699" dirty="0">
                <a:solidFill>
                  <a:srgbClr val="000000"/>
                </a:solidFill>
                <a:latin typeface="Poppins"/>
              </a:rPr>
              <a:t>     (negative) than for class 1 (positive).</a:t>
            </a:r>
          </a:p>
          <a:p>
            <a:pPr marL="367029" lvl="1" indent="-183514">
              <a:lnSpc>
                <a:spcPts val="2379"/>
              </a:lnSpc>
              <a:buFont typeface="Arial"/>
              <a:buChar char="•"/>
            </a:pPr>
            <a:r>
              <a:rPr lang="en-US" sz="1699" dirty="0">
                <a:solidFill>
                  <a:srgbClr val="000000"/>
                </a:solidFill>
                <a:latin typeface="Poppins"/>
              </a:rPr>
              <a:t>F1-Score:</a:t>
            </a:r>
          </a:p>
          <a:p>
            <a:pPr>
              <a:lnSpc>
                <a:spcPts val="2379"/>
              </a:lnSpc>
            </a:pPr>
            <a:r>
              <a:rPr lang="en-US" sz="1699" dirty="0">
                <a:solidFill>
                  <a:srgbClr val="000000"/>
                </a:solidFill>
                <a:latin typeface="Poppins"/>
              </a:rPr>
              <a:t>      Both Logistic Regression and Random Forest have a higher F1-score for class 0</a:t>
            </a:r>
          </a:p>
          <a:p>
            <a:pPr>
              <a:lnSpc>
                <a:spcPts val="2379"/>
              </a:lnSpc>
            </a:pPr>
            <a:r>
              <a:rPr lang="en-US" sz="1699" dirty="0">
                <a:solidFill>
                  <a:srgbClr val="000000"/>
                </a:solidFill>
                <a:latin typeface="Poppins"/>
              </a:rPr>
              <a:t>     (negative) than for class 1 (positive).</a:t>
            </a:r>
          </a:p>
          <a:p>
            <a:pPr marL="367029" lvl="1" indent="-183514">
              <a:lnSpc>
                <a:spcPts val="2379"/>
              </a:lnSpc>
              <a:buFont typeface="Arial"/>
              <a:buChar char="•"/>
            </a:pPr>
            <a:r>
              <a:rPr lang="en-US" sz="1699" dirty="0">
                <a:solidFill>
                  <a:srgbClr val="000000"/>
                </a:solidFill>
                <a:latin typeface="Poppins"/>
              </a:rPr>
              <a:t>AUC-ROC:</a:t>
            </a:r>
          </a:p>
          <a:p>
            <a:pPr>
              <a:lnSpc>
                <a:spcPts val="2379"/>
              </a:lnSpc>
            </a:pPr>
            <a:r>
              <a:rPr lang="en-US" sz="1699" dirty="0">
                <a:solidFill>
                  <a:srgbClr val="000000"/>
                </a:solidFill>
                <a:latin typeface="Poppins"/>
              </a:rPr>
              <a:t>      Logistic Regression has a slightly higher Mean AUC Score (0.82 vs. 0.81).</a:t>
            </a:r>
          </a:p>
          <a:p>
            <a:pPr>
              <a:lnSpc>
                <a:spcPts val="2379"/>
              </a:lnSpc>
            </a:pPr>
            <a:endParaRPr lang="en-US" sz="1699" dirty="0">
              <a:solidFill>
                <a:srgbClr val="000000"/>
              </a:solidFill>
              <a:latin typeface="Poppins"/>
            </a:endParaRPr>
          </a:p>
        </p:txBody>
      </p:sp>
      <p:sp>
        <p:nvSpPr>
          <p:cNvPr id="4" name="TextBox 4"/>
          <p:cNvSpPr txBox="1"/>
          <p:nvPr/>
        </p:nvSpPr>
        <p:spPr>
          <a:xfrm>
            <a:off x="3092420" y="2590733"/>
            <a:ext cx="12103161" cy="794117"/>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VS</a:t>
            </a:r>
          </a:p>
        </p:txBody>
      </p:sp>
      <p:grpSp>
        <p:nvGrpSpPr>
          <p:cNvPr id="5" name="Group 5"/>
          <p:cNvGrpSpPr/>
          <p:nvPr/>
        </p:nvGrpSpPr>
        <p:grpSpPr>
          <a:xfrm>
            <a:off x="4130442" y="2002522"/>
            <a:ext cx="4085009" cy="2074178"/>
            <a:chOff x="0" y="0"/>
            <a:chExt cx="5446678" cy="2765570"/>
          </a:xfrm>
        </p:grpSpPr>
        <p:grpSp>
          <p:nvGrpSpPr>
            <p:cNvPr id="6" name="Group 6"/>
            <p:cNvGrpSpPr/>
            <p:nvPr/>
          </p:nvGrpSpPr>
          <p:grpSpPr>
            <a:xfrm>
              <a:off x="1679557" y="0"/>
              <a:ext cx="2087565" cy="2087565"/>
              <a:chOff x="0" y="0"/>
              <a:chExt cx="812800" cy="812800"/>
            </a:xfrm>
          </p:grpSpPr>
          <p:sp>
            <p:nvSpPr>
              <p:cNvPr id="7" name="Freeform 7"/>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8" name="TextBox 8"/>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9" name="Freeform 9"/>
            <p:cNvSpPr/>
            <p:nvPr/>
          </p:nvSpPr>
          <p:spPr>
            <a:xfrm>
              <a:off x="1930016" y="250460"/>
              <a:ext cx="1586645" cy="1586645"/>
            </a:xfrm>
            <a:custGeom>
              <a:avLst/>
              <a:gdLst/>
              <a:ahLst/>
              <a:cxnLst/>
              <a:rect l="l" t="t" r="r" b="b"/>
              <a:pathLst>
                <a:path w="1586645" h="1586645">
                  <a:moveTo>
                    <a:pt x="0" y="0"/>
                  </a:moveTo>
                  <a:lnTo>
                    <a:pt x="1586646" y="0"/>
                  </a:lnTo>
                  <a:lnTo>
                    <a:pt x="1586646" y="1586645"/>
                  </a:lnTo>
                  <a:lnTo>
                    <a:pt x="0" y="1586645"/>
                  </a:lnTo>
                  <a:lnTo>
                    <a:pt x="0" y="0"/>
                  </a:lnTo>
                  <a:close/>
                </a:path>
              </a:pathLst>
            </a:custGeom>
            <a:blipFill>
              <a:blip r:embed="rId2"/>
              <a:stretch>
                <a:fillRect/>
              </a:stretch>
            </a:blipFill>
          </p:spPr>
        </p:sp>
        <p:sp>
          <p:nvSpPr>
            <p:cNvPr id="10" name="TextBox 10"/>
            <p:cNvSpPr txBox="1"/>
            <p:nvPr/>
          </p:nvSpPr>
          <p:spPr>
            <a:xfrm>
              <a:off x="0" y="2262068"/>
              <a:ext cx="5446678" cy="503502"/>
            </a:xfrm>
            <a:prstGeom prst="rect">
              <a:avLst/>
            </a:prstGeom>
          </p:spPr>
          <p:txBody>
            <a:bodyPr lIns="0" tIns="0" rIns="0" bIns="0" rtlCol="0" anchor="t">
              <a:spAutoFit/>
            </a:bodyPr>
            <a:lstStyle/>
            <a:p>
              <a:pPr algn="ctr">
                <a:lnSpc>
                  <a:spcPts val="3020"/>
                </a:lnSpc>
                <a:spcBef>
                  <a:spcPct val="0"/>
                </a:spcBef>
              </a:pPr>
              <a:r>
                <a:rPr lang="en-US" sz="2157">
                  <a:solidFill>
                    <a:srgbClr val="000000"/>
                  </a:solidFill>
                  <a:latin typeface="Poppins Bold"/>
                </a:rPr>
                <a:t>Logistic Regression Model</a:t>
              </a:r>
            </a:p>
          </p:txBody>
        </p:sp>
      </p:grpSp>
      <p:grpSp>
        <p:nvGrpSpPr>
          <p:cNvPr id="11" name="Group 11"/>
          <p:cNvGrpSpPr/>
          <p:nvPr/>
        </p:nvGrpSpPr>
        <p:grpSpPr>
          <a:xfrm>
            <a:off x="10072549" y="2002522"/>
            <a:ext cx="4085009" cy="2074178"/>
            <a:chOff x="0" y="0"/>
            <a:chExt cx="5446678" cy="2765570"/>
          </a:xfrm>
        </p:grpSpPr>
        <p:grpSp>
          <p:nvGrpSpPr>
            <p:cNvPr id="12" name="Group 12"/>
            <p:cNvGrpSpPr/>
            <p:nvPr/>
          </p:nvGrpSpPr>
          <p:grpSpPr>
            <a:xfrm>
              <a:off x="1679557" y="0"/>
              <a:ext cx="2087565" cy="2087565"/>
              <a:chOff x="0" y="0"/>
              <a:chExt cx="812800" cy="812800"/>
            </a:xfrm>
          </p:grpSpPr>
          <p:sp>
            <p:nvSpPr>
              <p:cNvPr id="13" name="Freeform 13"/>
              <p:cNvSpPr/>
              <p:nvPr/>
            </p:nvSpPr>
            <p:spPr>
              <a:xfrm>
                <a:off x="0" y="0"/>
                <a:ext cx="812800" cy="812800"/>
              </a:xfrm>
              <a:custGeom>
                <a:avLst/>
                <a:gdLst/>
                <a:ahLst/>
                <a:cxnLst/>
                <a:rect l="l" t="t" r="r" b="b"/>
                <a:pathLst>
                  <a:path w="812800" h="812800">
                    <a:moveTo>
                      <a:pt x="152195" y="0"/>
                    </a:moveTo>
                    <a:lnTo>
                      <a:pt x="660605" y="0"/>
                    </a:lnTo>
                    <a:cubicBezTo>
                      <a:pt x="700970" y="0"/>
                      <a:pt x="739681" y="16035"/>
                      <a:pt x="768223" y="44577"/>
                    </a:cubicBezTo>
                    <a:cubicBezTo>
                      <a:pt x="796765" y="73119"/>
                      <a:pt x="812800" y="111830"/>
                      <a:pt x="812800" y="152195"/>
                    </a:cubicBezTo>
                    <a:lnTo>
                      <a:pt x="812800" y="660605"/>
                    </a:lnTo>
                    <a:cubicBezTo>
                      <a:pt x="812800" y="700970"/>
                      <a:pt x="796765" y="739681"/>
                      <a:pt x="768223" y="768223"/>
                    </a:cubicBezTo>
                    <a:cubicBezTo>
                      <a:pt x="739681" y="796765"/>
                      <a:pt x="700970" y="812800"/>
                      <a:pt x="660605" y="812800"/>
                    </a:cubicBezTo>
                    <a:lnTo>
                      <a:pt x="152195" y="812800"/>
                    </a:lnTo>
                    <a:cubicBezTo>
                      <a:pt x="111830" y="812800"/>
                      <a:pt x="73119" y="796765"/>
                      <a:pt x="44577" y="768223"/>
                    </a:cubicBezTo>
                    <a:cubicBezTo>
                      <a:pt x="16035" y="739681"/>
                      <a:pt x="0" y="700970"/>
                      <a:pt x="0" y="660605"/>
                    </a:cubicBezTo>
                    <a:lnTo>
                      <a:pt x="0" y="152195"/>
                    </a:lnTo>
                    <a:cubicBezTo>
                      <a:pt x="0" y="111830"/>
                      <a:pt x="16035" y="73119"/>
                      <a:pt x="44577" y="44577"/>
                    </a:cubicBezTo>
                    <a:cubicBezTo>
                      <a:pt x="73119" y="16035"/>
                      <a:pt x="111830" y="0"/>
                      <a:pt x="152195" y="0"/>
                    </a:cubicBezTo>
                    <a:close/>
                  </a:path>
                </a:pathLst>
              </a:custGeom>
              <a:solidFill>
                <a:srgbClr val="3287FB"/>
              </a:solidFill>
            </p:spPr>
          </p:sp>
          <p:sp>
            <p:nvSpPr>
              <p:cNvPr id="14" name="TextBox 14"/>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15" name="Freeform 15"/>
            <p:cNvSpPr/>
            <p:nvPr/>
          </p:nvSpPr>
          <p:spPr>
            <a:xfrm>
              <a:off x="1837370" y="156910"/>
              <a:ext cx="1888374" cy="1773745"/>
            </a:xfrm>
            <a:custGeom>
              <a:avLst/>
              <a:gdLst/>
              <a:ahLst/>
              <a:cxnLst/>
              <a:rect l="l" t="t" r="r" b="b"/>
              <a:pathLst>
                <a:path w="1888374" h="1773745">
                  <a:moveTo>
                    <a:pt x="0" y="0"/>
                  </a:moveTo>
                  <a:lnTo>
                    <a:pt x="1888374" y="0"/>
                  </a:lnTo>
                  <a:lnTo>
                    <a:pt x="1888374" y="1773745"/>
                  </a:lnTo>
                  <a:lnTo>
                    <a:pt x="0" y="1773745"/>
                  </a:lnTo>
                  <a:lnTo>
                    <a:pt x="0" y="0"/>
                  </a:lnTo>
                  <a:close/>
                </a:path>
              </a:pathLst>
            </a:custGeom>
            <a:blipFill>
              <a:blip r:embed="rId3"/>
              <a:stretch>
                <a:fillRect/>
              </a:stretch>
            </a:blipFill>
          </p:spPr>
        </p:sp>
        <p:sp>
          <p:nvSpPr>
            <p:cNvPr id="16" name="TextBox 16"/>
            <p:cNvSpPr txBox="1"/>
            <p:nvPr/>
          </p:nvSpPr>
          <p:spPr>
            <a:xfrm>
              <a:off x="0" y="2262068"/>
              <a:ext cx="5446678" cy="503502"/>
            </a:xfrm>
            <a:prstGeom prst="rect">
              <a:avLst/>
            </a:prstGeom>
          </p:spPr>
          <p:txBody>
            <a:bodyPr lIns="0" tIns="0" rIns="0" bIns="0" rtlCol="0" anchor="t">
              <a:spAutoFit/>
            </a:bodyPr>
            <a:lstStyle/>
            <a:p>
              <a:pPr algn="ctr">
                <a:lnSpc>
                  <a:spcPts val="3020"/>
                </a:lnSpc>
                <a:spcBef>
                  <a:spcPct val="0"/>
                </a:spcBef>
              </a:pPr>
              <a:r>
                <a:rPr lang="en-US" sz="2157">
                  <a:solidFill>
                    <a:srgbClr val="000000"/>
                  </a:solidFill>
                  <a:latin typeface="Poppins Bold"/>
                </a:rPr>
                <a:t>Random Forest Model</a:t>
              </a:r>
            </a:p>
          </p:txBody>
        </p:sp>
      </p:grpSp>
      <p:sp>
        <p:nvSpPr>
          <p:cNvPr id="17" name="TextBox 17"/>
          <p:cNvSpPr txBox="1"/>
          <p:nvPr/>
        </p:nvSpPr>
        <p:spPr>
          <a:xfrm>
            <a:off x="9347626" y="4486275"/>
            <a:ext cx="7673819" cy="4443095"/>
          </a:xfrm>
          <a:prstGeom prst="rect">
            <a:avLst/>
          </a:prstGeom>
        </p:spPr>
        <p:txBody>
          <a:bodyPr lIns="0" tIns="0" rIns="0" bIns="0" rtlCol="0" anchor="t">
            <a:spAutoFit/>
          </a:bodyPr>
          <a:lstStyle/>
          <a:p>
            <a:pPr>
              <a:lnSpc>
                <a:spcPts val="2379"/>
              </a:lnSpc>
            </a:pPr>
            <a:r>
              <a:rPr lang="en-US" sz="1699">
                <a:solidFill>
                  <a:srgbClr val="000000"/>
                </a:solidFill>
                <a:latin typeface="Poppins"/>
              </a:rPr>
              <a:t>Conlcusion :</a:t>
            </a:r>
          </a:p>
          <a:p>
            <a:pPr marL="367029" lvl="1" indent="-183514">
              <a:lnSpc>
                <a:spcPts val="2379"/>
              </a:lnSpc>
              <a:buFont typeface="Arial"/>
              <a:buChar char="•"/>
            </a:pPr>
            <a:r>
              <a:rPr lang="en-US" sz="1699">
                <a:solidFill>
                  <a:srgbClr val="000000"/>
                </a:solidFill>
                <a:latin typeface="Poppins"/>
              </a:rPr>
              <a:t>In general, both models show similar performance, with Logistic Regression tending to provide a slight edge in some evaluation metrics.</a:t>
            </a:r>
          </a:p>
          <a:p>
            <a:pPr>
              <a:lnSpc>
                <a:spcPts val="2379"/>
              </a:lnSpc>
            </a:pPr>
            <a:endParaRPr lang="en-US" sz="1699">
              <a:solidFill>
                <a:srgbClr val="000000"/>
              </a:solidFill>
              <a:latin typeface="Poppins"/>
            </a:endParaRPr>
          </a:p>
          <a:p>
            <a:pPr marL="367029" lvl="1" indent="-183514">
              <a:lnSpc>
                <a:spcPts val="2379"/>
              </a:lnSpc>
              <a:buFont typeface="Arial"/>
              <a:buChar char="•"/>
            </a:pPr>
            <a:r>
              <a:rPr lang="en-US" sz="1699">
                <a:solidFill>
                  <a:srgbClr val="000000"/>
                </a:solidFill>
                <a:latin typeface="Poppins"/>
              </a:rPr>
              <a:t>The choice between Logistic Regression and Random Forest can depend on data characteristics, model interpretation, and specific project needs.</a:t>
            </a:r>
          </a:p>
          <a:p>
            <a:pPr>
              <a:lnSpc>
                <a:spcPts val="2379"/>
              </a:lnSpc>
            </a:pPr>
            <a:endParaRPr lang="en-US" sz="1699">
              <a:solidFill>
                <a:srgbClr val="000000"/>
              </a:solidFill>
              <a:latin typeface="Poppins"/>
            </a:endParaRPr>
          </a:p>
          <a:p>
            <a:pPr marL="367029" lvl="1" indent="-183514">
              <a:lnSpc>
                <a:spcPts val="2379"/>
              </a:lnSpc>
              <a:buFont typeface="Arial"/>
              <a:buChar char="•"/>
            </a:pPr>
            <a:r>
              <a:rPr lang="en-US" sz="1699">
                <a:solidFill>
                  <a:srgbClr val="000000"/>
                </a:solidFill>
                <a:latin typeface="Poppins"/>
              </a:rPr>
              <a:t>If model interpretability and ease of configuring the model are important, Logistic Regression may be preferred.</a:t>
            </a:r>
          </a:p>
          <a:p>
            <a:pPr>
              <a:lnSpc>
                <a:spcPts val="2379"/>
              </a:lnSpc>
            </a:pPr>
            <a:endParaRPr lang="en-US" sz="1699">
              <a:solidFill>
                <a:srgbClr val="000000"/>
              </a:solidFill>
              <a:latin typeface="Poppins"/>
            </a:endParaRPr>
          </a:p>
          <a:p>
            <a:pPr marL="367029" lvl="1" indent="-183514">
              <a:lnSpc>
                <a:spcPts val="2379"/>
              </a:lnSpc>
              <a:buFont typeface="Arial"/>
              <a:buChar char="•"/>
            </a:pPr>
            <a:r>
              <a:rPr lang="en-US" sz="1699">
                <a:solidFill>
                  <a:srgbClr val="000000"/>
                </a:solidFill>
                <a:latin typeface="Poppins"/>
              </a:rPr>
              <a:t>If model complexity and the ability to handle non-linear features are priorities, Random Forest can be a good choice.</a:t>
            </a:r>
          </a:p>
          <a:p>
            <a:pPr>
              <a:lnSpc>
                <a:spcPts val="2379"/>
              </a:lnSpc>
            </a:pPr>
            <a:endParaRPr lang="en-US" sz="1699">
              <a:solidFill>
                <a:srgbClr val="000000"/>
              </a:solidFill>
              <a:latin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45065">
            <a:off x="12193521" y="8206388"/>
            <a:ext cx="8173128" cy="7733823"/>
          </a:xfrm>
          <a:custGeom>
            <a:avLst/>
            <a:gdLst/>
            <a:ahLst/>
            <a:cxnLst/>
            <a:rect l="l" t="t" r="r" b="b"/>
            <a:pathLst>
              <a:path w="8173128" h="7733823">
                <a:moveTo>
                  <a:pt x="0" y="0"/>
                </a:moveTo>
                <a:lnTo>
                  <a:pt x="8173128" y="0"/>
                </a:lnTo>
                <a:lnTo>
                  <a:pt x="8173128" y="7733823"/>
                </a:lnTo>
                <a:lnTo>
                  <a:pt x="0" y="7733823"/>
                </a:lnTo>
                <a:lnTo>
                  <a:pt x="0" y="0"/>
                </a:lnTo>
                <a:close/>
              </a:path>
            </a:pathLst>
          </a:custGeom>
          <a:blipFill>
            <a:blip r:embed="rId2">
              <a:alphaModFix amt="50000"/>
            </a:blip>
            <a:stretch>
              <a:fillRect/>
            </a:stretch>
          </a:blipFill>
        </p:spPr>
      </p:sp>
      <p:grpSp>
        <p:nvGrpSpPr>
          <p:cNvPr id="3" name="Group 3"/>
          <p:cNvGrpSpPr/>
          <p:nvPr/>
        </p:nvGrpSpPr>
        <p:grpSpPr>
          <a:xfrm>
            <a:off x="5507343" y="2966018"/>
            <a:ext cx="7273313" cy="4354964"/>
            <a:chOff x="0" y="0"/>
            <a:chExt cx="9697751" cy="5806619"/>
          </a:xfrm>
        </p:grpSpPr>
        <p:grpSp>
          <p:nvGrpSpPr>
            <p:cNvPr id="4" name="Group 4"/>
            <p:cNvGrpSpPr/>
            <p:nvPr/>
          </p:nvGrpSpPr>
          <p:grpSpPr>
            <a:xfrm>
              <a:off x="2730264" y="0"/>
              <a:ext cx="4237223" cy="4237223"/>
              <a:chOff x="0" y="0"/>
              <a:chExt cx="812800" cy="812800"/>
            </a:xfrm>
          </p:grpSpPr>
          <p:sp>
            <p:nvSpPr>
              <p:cNvPr id="5" name="Freeform 5"/>
              <p:cNvSpPr/>
              <p:nvPr/>
            </p:nvSpPr>
            <p:spPr>
              <a:xfrm>
                <a:off x="0" y="0"/>
                <a:ext cx="812800" cy="812800"/>
              </a:xfrm>
              <a:custGeom>
                <a:avLst/>
                <a:gdLst/>
                <a:ahLst/>
                <a:cxnLst/>
                <a:rect l="l" t="t" r="r" b="b"/>
                <a:pathLst>
                  <a:path w="812800" h="812800">
                    <a:moveTo>
                      <a:pt x="113337" y="0"/>
                    </a:moveTo>
                    <a:lnTo>
                      <a:pt x="699463" y="0"/>
                    </a:lnTo>
                    <a:cubicBezTo>
                      <a:pt x="729522" y="0"/>
                      <a:pt x="758350" y="11941"/>
                      <a:pt x="779604" y="33196"/>
                    </a:cubicBezTo>
                    <a:cubicBezTo>
                      <a:pt x="800859" y="54450"/>
                      <a:pt x="812800" y="83278"/>
                      <a:pt x="812800" y="113337"/>
                    </a:cubicBezTo>
                    <a:lnTo>
                      <a:pt x="812800" y="699463"/>
                    </a:lnTo>
                    <a:cubicBezTo>
                      <a:pt x="812800" y="729522"/>
                      <a:pt x="800859" y="758350"/>
                      <a:pt x="779604" y="779604"/>
                    </a:cubicBezTo>
                    <a:cubicBezTo>
                      <a:pt x="758350" y="800859"/>
                      <a:pt x="729522" y="812800"/>
                      <a:pt x="699463" y="812800"/>
                    </a:cubicBezTo>
                    <a:lnTo>
                      <a:pt x="113337" y="812800"/>
                    </a:lnTo>
                    <a:cubicBezTo>
                      <a:pt x="83278" y="812800"/>
                      <a:pt x="54450" y="800859"/>
                      <a:pt x="33196" y="779604"/>
                    </a:cubicBezTo>
                    <a:cubicBezTo>
                      <a:pt x="11941" y="758350"/>
                      <a:pt x="0" y="729522"/>
                      <a:pt x="0" y="699463"/>
                    </a:cubicBezTo>
                    <a:lnTo>
                      <a:pt x="0" y="113337"/>
                    </a:lnTo>
                    <a:cubicBezTo>
                      <a:pt x="0" y="83278"/>
                      <a:pt x="11941" y="54450"/>
                      <a:pt x="33196" y="33196"/>
                    </a:cubicBezTo>
                    <a:cubicBezTo>
                      <a:pt x="54450" y="11941"/>
                      <a:pt x="83278" y="0"/>
                      <a:pt x="113337" y="0"/>
                    </a:cubicBezTo>
                    <a:close/>
                  </a:path>
                </a:pathLst>
              </a:custGeom>
              <a:solidFill>
                <a:srgbClr val="3287FB"/>
              </a:solidFill>
            </p:spPr>
          </p:sp>
          <p:sp>
            <p:nvSpPr>
              <p:cNvPr id="6" name="TextBox 6"/>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7" name="Freeform 7"/>
            <p:cNvSpPr/>
            <p:nvPr/>
          </p:nvSpPr>
          <p:spPr>
            <a:xfrm>
              <a:off x="3289064" y="558800"/>
              <a:ext cx="3119624" cy="3119624"/>
            </a:xfrm>
            <a:custGeom>
              <a:avLst/>
              <a:gdLst/>
              <a:ahLst/>
              <a:cxnLst/>
              <a:rect l="l" t="t" r="r" b="b"/>
              <a:pathLst>
                <a:path w="3119624" h="3119624">
                  <a:moveTo>
                    <a:pt x="0" y="0"/>
                  </a:moveTo>
                  <a:lnTo>
                    <a:pt x="3119624" y="0"/>
                  </a:lnTo>
                  <a:lnTo>
                    <a:pt x="3119624" y="3119623"/>
                  </a:lnTo>
                  <a:lnTo>
                    <a:pt x="0" y="31196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0" y="4786621"/>
              <a:ext cx="9697751" cy="1019998"/>
            </a:xfrm>
            <a:prstGeom prst="rect">
              <a:avLst/>
            </a:prstGeom>
          </p:spPr>
          <p:txBody>
            <a:bodyPr lIns="0" tIns="0" rIns="0" bIns="0" rtlCol="0" anchor="t">
              <a:spAutoFit/>
            </a:bodyPr>
            <a:lstStyle/>
            <a:p>
              <a:pPr algn="ctr">
                <a:lnSpc>
                  <a:spcPts val="6130"/>
                </a:lnSpc>
                <a:spcBef>
                  <a:spcPct val="0"/>
                </a:spcBef>
              </a:pPr>
              <a:r>
                <a:rPr lang="en-US" sz="4378">
                  <a:solidFill>
                    <a:srgbClr val="000000"/>
                  </a:solidFill>
                  <a:latin typeface="Poppins Bold"/>
                </a:rPr>
                <a:t>Customer Segmentation</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03224" y="1943100"/>
            <a:ext cx="8281552" cy="6777169"/>
          </a:xfrm>
          <a:custGeom>
            <a:avLst/>
            <a:gdLst/>
            <a:ahLst/>
            <a:cxnLst/>
            <a:rect l="l" t="t" r="r" b="b"/>
            <a:pathLst>
              <a:path w="7419103" h="6071388">
                <a:moveTo>
                  <a:pt x="0" y="0"/>
                </a:moveTo>
                <a:lnTo>
                  <a:pt x="7419102" y="0"/>
                </a:lnTo>
                <a:lnTo>
                  <a:pt x="7419102" y="6071388"/>
                </a:lnTo>
                <a:lnTo>
                  <a:pt x="0" y="6071388"/>
                </a:lnTo>
                <a:lnTo>
                  <a:pt x="0" y="0"/>
                </a:lnTo>
                <a:close/>
              </a:path>
            </a:pathLst>
          </a:custGeom>
          <a:blipFill>
            <a:blip r:embed="rId2"/>
            <a:stretch>
              <a:fillRect/>
            </a:stretch>
          </a:blipFill>
        </p:spPr>
      </p:sp>
      <p:sp>
        <p:nvSpPr>
          <p:cNvPr id="3" name="TextBox 3"/>
          <p:cNvSpPr txBox="1"/>
          <p:nvPr/>
        </p:nvSpPr>
        <p:spPr>
          <a:xfrm>
            <a:off x="3092420" y="904875"/>
            <a:ext cx="12103161" cy="792772"/>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Modeling: </a:t>
            </a:r>
            <a:r>
              <a:rPr lang="en-US" sz="4413">
                <a:solidFill>
                  <a:srgbClr val="000000"/>
                </a:solidFill>
                <a:latin typeface="Poppins"/>
              </a:rPr>
              <a:t>Elbow Method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9013" y="2884043"/>
            <a:ext cx="2408634" cy="5099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Data Source :</a:t>
            </a:r>
          </a:p>
        </p:txBody>
      </p:sp>
      <p:sp>
        <p:nvSpPr>
          <p:cNvPr id="3" name="TextBox 3"/>
          <p:cNvSpPr txBox="1"/>
          <p:nvPr/>
        </p:nvSpPr>
        <p:spPr>
          <a:xfrm>
            <a:off x="1149013" y="3508883"/>
            <a:ext cx="7532046"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Bold"/>
              </a:rPr>
              <a:t>Data Challenge DSW 2023 - Student &amp; Junior Pro</a:t>
            </a:r>
          </a:p>
        </p:txBody>
      </p:sp>
      <p:sp>
        <p:nvSpPr>
          <p:cNvPr id="4" name="TextBox 4"/>
          <p:cNvSpPr txBox="1"/>
          <p:nvPr/>
        </p:nvSpPr>
        <p:spPr>
          <a:xfrm>
            <a:off x="1149013" y="3923602"/>
            <a:ext cx="7532046" cy="1721240"/>
          </a:xfrm>
          <a:prstGeom prst="rect">
            <a:avLst/>
          </a:prstGeom>
        </p:spPr>
        <p:txBody>
          <a:bodyPr lIns="0" tIns="0" rIns="0" bIns="0" rtlCol="0" anchor="t">
            <a:spAutoFit/>
          </a:bodyPr>
          <a:lstStyle/>
          <a:p>
            <a:pPr algn="just">
              <a:lnSpc>
                <a:spcPts val="3359"/>
              </a:lnSpc>
              <a:spcBef>
                <a:spcPct val="0"/>
              </a:spcBef>
            </a:pPr>
            <a:r>
              <a:rPr lang="en-US" sz="2400" dirty="0">
                <a:solidFill>
                  <a:srgbClr val="000000"/>
                </a:solidFill>
                <a:latin typeface="Poppins Medium"/>
              </a:rPr>
              <a:t>The dataset shows the usage of telecommunication services in Q3 of a particular year adapted from a </a:t>
            </a:r>
            <a:r>
              <a:rPr lang="en-US" sz="2400" u="sng" dirty="0">
                <a:latin typeface="Poppins Medium"/>
                <a:hlinkClick r:id="rId2" tooltip="https://www.kaggle.com/datasets/yeanzc/telco-customer-churn-ibm-dataset">
                  <a:extLst>
                    <a:ext uri="{A12FA001-AC4F-418D-AE19-62706E023703}">
                      <ahyp:hlinkClr xmlns:ahyp="http://schemas.microsoft.com/office/drawing/2018/hyperlinkcolor" val="tx"/>
                    </a:ext>
                  </a:extLst>
                </a:hlinkClick>
              </a:rPr>
              <a:t>Kaggle public dataset</a:t>
            </a:r>
            <a:r>
              <a:rPr lang="en-US" sz="2400" dirty="0">
                <a:latin typeface="Poppins Medium"/>
              </a:rPr>
              <a:t> </a:t>
            </a:r>
            <a:r>
              <a:rPr lang="en-US" sz="2400" dirty="0">
                <a:solidFill>
                  <a:srgbClr val="000000"/>
                </a:solidFill>
                <a:latin typeface="Poppins Medium"/>
              </a:rPr>
              <a:t>with several modifications.</a:t>
            </a:r>
          </a:p>
        </p:txBody>
      </p:sp>
      <p:sp>
        <p:nvSpPr>
          <p:cNvPr id="5" name="TextBox 5"/>
          <p:cNvSpPr txBox="1"/>
          <p:nvPr/>
        </p:nvSpPr>
        <p:spPr>
          <a:xfrm>
            <a:off x="9508356" y="2884043"/>
            <a:ext cx="1142851" cy="5099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Tools :</a:t>
            </a:r>
          </a:p>
        </p:txBody>
      </p:sp>
      <p:sp>
        <p:nvSpPr>
          <p:cNvPr id="6" name="TextBox 6"/>
          <p:cNvSpPr txBox="1"/>
          <p:nvPr/>
        </p:nvSpPr>
        <p:spPr>
          <a:xfrm>
            <a:off x="9381620" y="3508883"/>
            <a:ext cx="3904384" cy="424815"/>
          </a:xfrm>
          <a:prstGeom prst="rect">
            <a:avLst/>
          </a:prstGeom>
        </p:spPr>
        <p:txBody>
          <a:bodyPr lIns="0" tIns="0" rIns="0" bIns="0" rtlCol="0" anchor="t">
            <a:spAutoFit/>
          </a:bodyPr>
          <a:lstStyle/>
          <a:p>
            <a:pPr marL="518160" lvl="1" indent="-259080">
              <a:lnSpc>
                <a:spcPts val="3359"/>
              </a:lnSpc>
              <a:spcBef>
                <a:spcPct val="0"/>
              </a:spcBef>
              <a:buFont typeface="Arial"/>
              <a:buChar char="•"/>
            </a:pPr>
            <a:r>
              <a:rPr lang="en-US" sz="2400">
                <a:solidFill>
                  <a:srgbClr val="000000"/>
                </a:solidFill>
                <a:latin typeface="Poppins Bold"/>
              </a:rPr>
              <a:t>Google Colaboratory</a:t>
            </a:r>
          </a:p>
        </p:txBody>
      </p:sp>
      <p:sp>
        <p:nvSpPr>
          <p:cNvPr id="7" name="TextBox 7"/>
          <p:cNvSpPr txBox="1"/>
          <p:nvPr/>
        </p:nvSpPr>
        <p:spPr>
          <a:xfrm>
            <a:off x="9381620" y="4853813"/>
            <a:ext cx="3904384" cy="424815"/>
          </a:xfrm>
          <a:prstGeom prst="rect">
            <a:avLst/>
          </a:prstGeom>
        </p:spPr>
        <p:txBody>
          <a:bodyPr lIns="0" tIns="0" rIns="0" bIns="0" rtlCol="0" anchor="t">
            <a:spAutoFit/>
          </a:bodyPr>
          <a:lstStyle/>
          <a:p>
            <a:pPr marL="518160" lvl="1" indent="-259080">
              <a:lnSpc>
                <a:spcPts val="3359"/>
              </a:lnSpc>
              <a:spcBef>
                <a:spcPct val="0"/>
              </a:spcBef>
              <a:buFont typeface="Arial"/>
              <a:buChar char="•"/>
            </a:pPr>
            <a:r>
              <a:rPr lang="en-US" sz="2400">
                <a:solidFill>
                  <a:srgbClr val="000000"/>
                </a:solidFill>
                <a:latin typeface="Poppins Bold"/>
              </a:rPr>
              <a:t>Excel / Spreadsheet</a:t>
            </a:r>
          </a:p>
        </p:txBody>
      </p:sp>
      <p:sp>
        <p:nvSpPr>
          <p:cNvPr id="8" name="TextBox 8"/>
          <p:cNvSpPr txBox="1"/>
          <p:nvPr/>
        </p:nvSpPr>
        <p:spPr>
          <a:xfrm>
            <a:off x="9900782" y="3924173"/>
            <a:ext cx="6842766" cy="843915"/>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Poppins Medium"/>
              </a:rPr>
              <a:t>For data processing, analysis, modeling, and visualization.</a:t>
            </a:r>
          </a:p>
        </p:txBody>
      </p:sp>
      <p:sp>
        <p:nvSpPr>
          <p:cNvPr id="9" name="TextBox 9"/>
          <p:cNvSpPr txBox="1"/>
          <p:nvPr/>
        </p:nvSpPr>
        <p:spPr>
          <a:xfrm>
            <a:off x="9900782" y="5269103"/>
            <a:ext cx="6842766" cy="843915"/>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Poppins Medium"/>
              </a:rPr>
              <a:t>To see an overview of the data and prepare the data for further analysis.</a:t>
            </a:r>
          </a:p>
        </p:txBody>
      </p:sp>
      <p:sp>
        <p:nvSpPr>
          <p:cNvPr id="10" name="TextBox 10"/>
          <p:cNvSpPr txBox="1"/>
          <p:nvPr/>
        </p:nvSpPr>
        <p:spPr>
          <a:xfrm>
            <a:off x="1149012" y="895350"/>
            <a:ext cx="4108787" cy="852734"/>
          </a:xfrm>
          <a:prstGeom prst="rect">
            <a:avLst/>
          </a:prstGeom>
        </p:spPr>
        <p:txBody>
          <a:bodyPr wrap="square" lIns="0" tIns="0" rIns="0" bIns="0" rtlCol="0" anchor="t">
            <a:spAutoFit/>
          </a:bodyPr>
          <a:lstStyle/>
          <a:p>
            <a:pPr algn="ctr">
              <a:lnSpc>
                <a:spcPts val="6999"/>
              </a:lnSpc>
              <a:spcBef>
                <a:spcPct val="0"/>
              </a:spcBef>
            </a:pPr>
            <a:r>
              <a:rPr lang="en-US" sz="4999" dirty="0">
                <a:solidFill>
                  <a:srgbClr val="3287FB"/>
                </a:solidFill>
                <a:latin typeface="Poppins Bold"/>
              </a:rPr>
              <a:t>Data &amp; Tools</a:t>
            </a:r>
          </a:p>
        </p:txBody>
      </p:sp>
      <p:sp>
        <p:nvSpPr>
          <p:cNvPr id="11" name="TextBox 11"/>
          <p:cNvSpPr txBox="1"/>
          <p:nvPr/>
        </p:nvSpPr>
        <p:spPr>
          <a:xfrm>
            <a:off x="1158033" y="1735963"/>
            <a:ext cx="6045398" cy="5099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Dataset &amp; Tools Used in Research</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23681" y="2391309"/>
            <a:ext cx="10640637" cy="2752191"/>
          </a:xfrm>
          <a:custGeom>
            <a:avLst/>
            <a:gdLst/>
            <a:ahLst/>
            <a:cxnLst/>
            <a:rect l="l" t="t" r="r" b="b"/>
            <a:pathLst>
              <a:path w="10640637" h="2752191">
                <a:moveTo>
                  <a:pt x="0" y="0"/>
                </a:moveTo>
                <a:lnTo>
                  <a:pt x="10640638" y="0"/>
                </a:lnTo>
                <a:lnTo>
                  <a:pt x="10640638" y="2752191"/>
                </a:lnTo>
                <a:lnTo>
                  <a:pt x="0" y="2752191"/>
                </a:lnTo>
                <a:lnTo>
                  <a:pt x="0" y="0"/>
                </a:lnTo>
                <a:close/>
              </a:path>
            </a:pathLst>
          </a:custGeom>
          <a:blipFill>
            <a:blip r:embed="rId2"/>
            <a:stretch>
              <a:fillRect/>
            </a:stretch>
          </a:blipFill>
        </p:spPr>
      </p:sp>
      <p:sp>
        <p:nvSpPr>
          <p:cNvPr id="3" name="TextBox 3"/>
          <p:cNvSpPr txBox="1"/>
          <p:nvPr/>
        </p:nvSpPr>
        <p:spPr>
          <a:xfrm>
            <a:off x="3092420" y="904875"/>
            <a:ext cx="12103161" cy="792772"/>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Modeling: </a:t>
            </a:r>
            <a:r>
              <a:rPr lang="en-US" sz="4413">
                <a:solidFill>
                  <a:srgbClr val="000000"/>
                </a:solidFill>
                <a:latin typeface="Poppins"/>
              </a:rPr>
              <a:t>Shillouette Score</a:t>
            </a:r>
          </a:p>
        </p:txBody>
      </p:sp>
      <p:sp>
        <p:nvSpPr>
          <p:cNvPr id="4" name="TextBox 4"/>
          <p:cNvSpPr txBox="1"/>
          <p:nvPr/>
        </p:nvSpPr>
        <p:spPr>
          <a:xfrm>
            <a:off x="2090605" y="5609254"/>
            <a:ext cx="14106791" cy="3515995"/>
          </a:xfrm>
          <a:prstGeom prst="rect">
            <a:avLst/>
          </a:prstGeom>
        </p:spPr>
        <p:txBody>
          <a:bodyPr lIns="0" tIns="0" rIns="0" bIns="0" rtlCol="0" anchor="t">
            <a:spAutoFit/>
          </a:bodyPr>
          <a:lstStyle/>
          <a:p>
            <a:pPr>
              <a:lnSpc>
                <a:spcPts val="3080"/>
              </a:lnSpc>
            </a:pPr>
            <a:r>
              <a:rPr lang="en-US" sz="2200">
                <a:solidFill>
                  <a:srgbClr val="000000"/>
                </a:solidFill>
                <a:latin typeface="Poppins Bold"/>
              </a:rPr>
              <a:t>Conclusion :</a:t>
            </a:r>
          </a:p>
          <a:p>
            <a:pPr marL="474981" lvl="1" indent="-237491">
              <a:lnSpc>
                <a:spcPts val="3080"/>
              </a:lnSpc>
              <a:buFont typeface="Arial"/>
              <a:buChar char="•"/>
            </a:pPr>
            <a:r>
              <a:rPr lang="en-US" sz="2200">
                <a:solidFill>
                  <a:srgbClr val="000000"/>
                </a:solidFill>
                <a:latin typeface="Poppins"/>
              </a:rPr>
              <a:t>The best number of clusters (n_clusters) may be the value that gives the highest Silhouette score. In this case, n_clusters=5 has the highest Silhouette score.</a:t>
            </a:r>
          </a:p>
          <a:p>
            <a:pPr marL="474981" lvl="1" indent="-237491">
              <a:lnSpc>
                <a:spcPts val="3080"/>
              </a:lnSpc>
              <a:buFont typeface="Arial"/>
              <a:buChar char="•"/>
            </a:pPr>
            <a:r>
              <a:rPr lang="en-US" sz="2200">
                <a:solidFill>
                  <a:srgbClr val="000000"/>
                </a:solidFill>
                <a:latin typeface="Poppins"/>
              </a:rPr>
              <a:t>It is important to remember that Silhouette Score evaluation should be used in conjunction with an understanding of the data domain and external evaluation to ensure selection of the optimal number of clusters.</a:t>
            </a:r>
          </a:p>
          <a:p>
            <a:pPr marL="474981" lvl="1" indent="-237491">
              <a:lnSpc>
                <a:spcPts val="3080"/>
              </a:lnSpc>
              <a:buFont typeface="Arial"/>
              <a:buChar char="•"/>
            </a:pPr>
            <a:r>
              <a:rPr lang="en-US" sz="2200">
                <a:solidFill>
                  <a:srgbClr val="000000"/>
                </a:solidFill>
                <a:latin typeface="Poppins"/>
              </a:rPr>
              <a:t>The higher the Silhouette score, the better the cluster is considered to be within clearer boundaries.</a:t>
            </a:r>
          </a:p>
          <a:p>
            <a:pPr>
              <a:lnSpc>
                <a:spcPts val="3080"/>
              </a:lnSpc>
              <a:spcBef>
                <a:spcPct val="0"/>
              </a:spcBef>
            </a:pPr>
            <a:endParaRPr lang="en-US" sz="2200">
              <a:solidFill>
                <a:srgbClr val="000000"/>
              </a:solidFill>
              <a:latin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5412" y="2214846"/>
            <a:ext cx="6596358" cy="6596358"/>
          </a:xfrm>
          <a:custGeom>
            <a:avLst/>
            <a:gdLst/>
            <a:ahLst/>
            <a:cxnLst/>
            <a:rect l="l" t="t" r="r" b="b"/>
            <a:pathLst>
              <a:path w="6596358" h="6596358">
                <a:moveTo>
                  <a:pt x="0" y="0"/>
                </a:moveTo>
                <a:lnTo>
                  <a:pt x="6596358" y="0"/>
                </a:lnTo>
                <a:lnTo>
                  <a:pt x="6596358" y="6596358"/>
                </a:lnTo>
                <a:lnTo>
                  <a:pt x="0" y="6596358"/>
                </a:lnTo>
                <a:lnTo>
                  <a:pt x="0" y="0"/>
                </a:lnTo>
                <a:close/>
              </a:path>
            </a:pathLst>
          </a:custGeom>
          <a:blipFill>
            <a:blip r:embed="rId2"/>
            <a:stretch>
              <a:fillRect/>
            </a:stretch>
          </a:blipFill>
        </p:spPr>
      </p:sp>
      <p:sp>
        <p:nvSpPr>
          <p:cNvPr id="3" name="Freeform 3"/>
          <p:cNvSpPr/>
          <p:nvPr/>
        </p:nvSpPr>
        <p:spPr>
          <a:xfrm>
            <a:off x="8018593" y="2214846"/>
            <a:ext cx="8746113" cy="2182603"/>
          </a:xfrm>
          <a:custGeom>
            <a:avLst/>
            <a:gdLst/>
            <a:ahLst/>
            <a:cxnLst/>
            <a:rect l="l" t="t" r="r" b="b"/>
            <a:pathLst>
              <a:path w="8746113" h="2182603">
                <a:moveTo>
                  <a:pt x="0" y="0"/>
                </a:moveTo>
                <a:lnTo>
                  <a:pt x="8746113" y="0"/>
                </a:lnTo>
                <a:lnTo>
                  <a:pt x="8746113" y="2182603"/>
                </a:lnTo>
                <a:lnTo>
                  <a:pt x="0" y="2182603"/>
                </a:lnTo>
                <a:lnTo>
                  <a:pt x="0" y="0"/>
                </a:lnTo>
                <a:close/>
              </a:path>
            </a:pathLst>
          </a:custGeom>
          <a:blipFill>
            <a:blip r:embed="rId3"/>
            <a:stretch>
              <a:fillRect/>
            </a:stretch>
          </a:blipFill>
        </p:spPr>
      </p:sp>
      <p:sp>
        <p:nvSpPr>
          <p:cNvPr id="4" name="TextBox 4"/>
          <p:cNvSpPr txBox="1"/>
          <p:nvPr/>
        </p:nvSpPr>
        <p:spPr>
          <a:xfrm>
            <a:off x="3092420" y="904875"/>
            <a:ext cx="12103161" cy="792772"/>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Modeling: </a:t>
            </a:r>
            <a:r>
              <a:rPr lang="en-US" sz="4413">
                <a:solidFill>
                  <a:srgbClr val="000000"/>
                </a:solidFill>
                <a:latin typeface="Poppins"/>
              </a:rPr>
              <a:t>K-means Clustering</a:t>
            </a:r>
          </a:p>
        </p:txBody>
      </p:sp>
      <p:sp>
        <p:nvSpPr>
          <p:cNvPr id="5" name="TextBox 5"/>
          <p:cNvSpPr txBox="1"/>
          <p:nvPr/>
        </p:nvSpPr>
        <p:spPr>
          <a:xfrm>
            <a:off x="7724113" y="4796790"/>
            <a:ext cx="9688475" cy="4461510"/>
          </a:xfrm>
          <a:prstGeom prst="rect">
            <a:avLst/>
          </a:prstGeom>
        </p:spPr>
        <p:txBody>
          <a:bodyPr lIns="0" tIns="0" rIns="0" bIns="0" rtlCol="0" anchor="t">
            <a:spAutoFit/>
          </a:bodyPr>
          <a:lstStyle/>
          <a:p>
            <a:pPr marL="453392" lvl="1" indent="-226696" algn="ctr">
              <a:lnSpc>
                <a:spcPts val="2940"/>
              </a:lnSpc>
              <a:buFont typeface="Arial"/>
              <a:buChar char="•"/>
            </a:pPr>
            <a:r>
              <a:rPr lang="en-US" sz="2100">
                <a:solidFill>
                  <a:srgbClr val="000000"/>
                </a:solidFill>
                <a:latin typeface="Poppins"/>
              </a:rPr>
              <a:t>Cluster 0 and Cluster 2 have high CLTV values, indicating good customer value, while Cluster 3 and Cluster 4 have lower CLTV values.</a:t>
            </a:r>
          </a:p>
          <a:p>
            <a:pPr marL="453392" lvl="1" indent="-226696" algn="ctr">
              <a:lnSpc>
                <a:spcPts val="2940"/>
              </a:lnSpc>
              <a:buFont typeface="Arial"/>
              <a:buChar char="•"/>
            </a:pPr>
            <a:r>
              <a:rPr lang="en-US" sz="2100">
                <a:solidFill>
                  <a:srgbClr val="000000"/>
                </a:solidFill>
                <a:latin typeface="Poppins"/>
              </a:rPr>
              <a:t>Cluster 0 and Cluster 2 also have longer tenure and high monthly purchase rates, indicating loyal customers with good financial contributions.</a:t>
            </a:r>
          </a:p>
          <a:p>
            <a:pPr marL="453392" lvl="1" indent="-226696" algn="ctr">
              <a:lnSpc>
                <a:spcPts val="2940"/>
              </a:lnSpc>
              <a:buFont typeface="Arial"/>
              <a:buChar char="•"/>
            </a:pPr>
            <a:r>
              <a:rPr lang="en-US" sz="2100">
                <a:solidFill>
                  <a:srgbClr val="000000"/>
                </a:solidFill>
                <a:latin typeface="Poppins"/>
              </a:rPr>
              <a:t>Cluster 1 has a high CLTV value despite a low monthly purchase rate, indicating the growth potential of these customers with the right marketing strategy.</a:t>
            </a:r>
          </a:p>
          <a:p>
            <a:pPr marL="453392" lvl="1" indent="-226696" algn="ctr">
              <a:lnSpc>
                <a:spcPts val="2940"/>
              </a:lnSpc>
              <a:buFont typeface="Arial"/>
              <a:buChar char="•"/>
            </a:pPr>
            <a:r>
              <a:rPr lang="en-US" sz="2100">
                <a:solidFill>
                  <a:srgbClr val="000000"/>
                </a:solidFill>
                <a:latin typeface="Poppins"/>
              </a:rPr>
              <a:t>Cluster 3 and Cluster 4, although having moderate to long tenure, have lower CLTV values, and may need special attention to increase their financial contribution.</a:t>
            </a:r>
          </a:p>
          <a:p>
            <a:pPr algn="ctr">
              <a:lnSpc>
                <a:spcPts val="2940"/>
              </a:lnSpc>
              <a:spcBef>
                <a:spcPct val="0"/>
              </a:spcBef>
            </a:pPr>
            <a:endParaRPr lang="en-US" sz="2100">
              <a:solidFill>
                <a:srgbClr val="000000"/>
              </a:solidFill>
              <a:latin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141640"/>
            <a:ext cx="8115300" cy="5985034"/>
          </a:xfrm>
          <a:custGeom>
            <a:avLst/>
            <a:gdLst/>
            <a:ahLst/>
            <a:cxnLst/>
            <a:rect l="l" t="t" r="r" b="b"/>
            <a:pathLst>
              <a:path w="8115300" h="5985034">
                <a:moveTo>
                  <a:pt x="0" y="0"/>
                </a:moveTo>
                <a:lnTo>
                  <a:pt x="8115300" y="0"/>
                </a:lnTo>
                <a:lnTo>
                  <a:pt x="8115300" y="5985033"/>
                </a:lnTo>
                <a:lnTo>
                  <a:pt x="0" y="5985033"/>
                </a:lnTo>
                <a:lnTo>
                  <a:pt x="0" y="0"/>
                </a:lnTo>
                <a:close/>
              </a:path>
            </a:pathLst>
          </a:custGeom>
          <a:blipFill>
            <a:blip r:embed="rId2"/>
            <a:stretch>
              <a:fillRect/>
            </a:stretch>
          </a:blipFill>
        </p:spPr>
      </p:sp>
      <p:sp>
        <p:nvSpPr>
          <p:cNvPr id="3" name="Freeform 3"/>
          <p:cNvSpPr/>
          <p:nvPr/>
        </p:nvSpPr>
        <p:spPr>
          <a:xfrm>
            <a:off x="9581023" y="2141640"/>
            <a:ext cx="6985807" cy="2567074"/>
          </a:xfrm>
          <a:custGeom>
            <a:avLst/>
            <a:gdLst/>
            <a:ahLst/>
            <a:cxnLst/>
            <a:rect l="l" t="t" r="r" b="b"/>
            <a:pathLst>
              <a:path w="6985807" h="2567074">
                <a:moveTo>
                  <a:pt x="0" y="0"/>
                </a:moveTo>
                <a:lnTo>
                  <a:pt x="6985807" y="0"/>
                </a:lnTo>
                <a:lnTo>
                  <a:pt x="6985807" y="2567073"/>
                </a:lnTo>
                <a:lnTo>
                  <a:pt x="0" y="2567073"/>
                </a:lnTo>
                <a:lnTo>
                  <a:pt x="0" y="0"/>
                </a:lnTo>
                <a:close/>
              </a:path>
            </a:pathLst>
          </a:custGeom>
          <a:blipFill>
            <a:blip r:embed="rId3"/>
            <a:stretch>
              <a:fillRect/>
            </a:stretch>
          </a:blipFill>
        </p:spPr>
      </p:sp>
      <p:sp>
        <p:nvSpPr>
          <p:cNvPr id="4" name="TextBox 4"/>
          <p:cNvSpPr txBox="1"/>
          <p:nvPr/>
        </p:nvSpPr>
        <p:spPr>
          <a:xfrm>
            <a:off x="3092420" y="904875"/>
            <a:ext cx="12103161" cy="792772"/>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Evaluating: </a:t>
            </a:r>
            <a:r>
              <a:rPr lang="en-US" sz="4413">
                <a:solidFill>
                  <a:srgbClr val="000000"/>
                </a:solidFill>
                <a:latin typeface="Poppins"/>
              </a:rPr>
              <a:t>Cluster</a:t>
            </a:r>
          </a:p>
        </p:txBody>
      </p:sp>
      <p:sp>
        <p:nvSpPr>
          <p:cNvPr id="5" name="TextBox 5"/>
          <p:cNvSpPr txBox="1"/>
          <p:nvPr/>
        </p:nvSpPr>
        <p:spPr>
          <a:xfrm>
            <a:off x="9581023" y="5320662"/>
            <a:ext cx="8096784" cy="2101215"/>
          </a:xfrm>
          <a:prstGeom prst="rect">
            <a:avLst/>
          </a:prstGeom>
        </p:spPr>
        <p:txBody>
          <a:bodyPr lIns="0" tIns="0" rIns="0" bIns="0" rtlCol="0" anchor="t">
            <a:spAutoFit/>
          </a:bodyPr>
          <a:lstStyle/>
          <a:p>
            <a:pPr algn="ctr">
              <a:lnSpc>
                <a:spcPts val="3359"/>
              </a:lnSpc>
            </a:pPr>
            <a:r>
              <a:rPr lang="en-US" sz="2400">
                <a:solidFill>
                  <a:srgbClr val="000000"/>
                </a:solidFill>
                <a:latin typeface="Poppins Bold"/>
              </a:rPr>
              <a:t>Conclusion :</a:t>
            </a:r>
          </a:p>
          <a:p>
            <a:pPr algn="ctr">
              <a:lnSpc>
                <a:spcPts val="3359"/>
              </a:lnSpc>
            </a:pPr>
            <a:r>
              <a:rPr lang="en-US" sz="2400">
                <a:solidFill>
                  <a:srgbClr val="000000"/>
                </a:solidFill>
                <a:latin typeface="Poppins"/>
              </a:rPr>
              <a:t>Cluster 2 and Cluster 3 are the largest clusters with a significant number of customers.</a:t>
            </a:r>
          </a:p>
          <a:p>
            <a:pPr algn="ctr">
              <a:lnSpc>
                <a:spcPts val="3359"/>
              </a:lnSpc>
            </a:pPr>
            <a:r>
              <a:rPr lang="en-US" sz="2400">
                <a:solidFill>
                  <a:srgbClr val="000000"/>
                </a:solidFill>
                <a:latin typeface="Poppins"/>
              </a:rPr>
              <a:t>Cluster 0 has the smallest number of customers.</a:t>
            </a:r>
          </a:p>
          <a:p>
            <a:pPr algn="ctr">
              <a:lnSpc>
                <a:spcPts val="3359"/>
              </a:lnSpc>
              <a:spcBef>
                <a:spcPct val="0"/>
              </a:spcBef>
            </a:pPr>
            <a:endParaRPr lang="en-US" sz="2400">
              <a:solidFill>
                <a:srgbClr val="000000"/>
              </a:solidFill>
              <a:latin typeface="Poppi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92420" y="904875"/>
            <a:ext cx="12103161" cy="792772"/>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Analysis: </a:t>
            </a:r>
            <a:r>
              <a:rPr lang="en-US" sz="4413">
                <a:solidFill>
                  <a:srgbClr val="000000"/>
                </a:solidFill>
                <a:latin typeface="Poppins"/>
              </a:rPr>
              <a:t>Market Segmentation</a:t>
            </a:r>
            <a:r>
              <a:rPr lang="en-US" sz="4413">
                <a:solidFill>
                  <a:srgbClr val="000000"/>
                </a:solidFill>
                <a:latin typeface="Poppins Bold"/>
              </a:rPr>
              <a:t> </a:t>
            </a:r>
          </a:p>
        </p:txBody>
      </p:sp>
      <p:grpSp>
        <p:nvGrpSpPr>
          <p:cNvPr id="3" name="Group 3"/>
          <p:cNvGrpSpPr/>
          <p:nvPr/>
        </p:nvGrpSpPr>
        <p:grpSpPr>
          <a:xfrm>
            <a:off x="3142195" y="2522746"/>
            <a:ext cx="5212795" cy="3132099"/>
            <a:chOff x="0" y="0"/>
            <a:chExt cx="6950393" cy="4176131"/>
          </a:xfrm>
        </p:grpSpPr>
        <p:sp>
          <p:nvSpPr>
            <p:cNvPr id="4" name="Freeform 4"/>
            <p:cNvSpPr/>
            <p:nvPr/>
          </p:nvSpPr>
          <p:spPr>
            <a:xfrm>
              <a:off x="2686072" y="2597882"/>
              <a:ext cx="1578249" cy="1578249"/>
            </a:xfrm>
            <a:custGeom>
              <a:avLst/>
              <a:gdLst/>
              <a:ahLst/>
              <a:cxnLst/>
              <a:rect l="l" t="t" r="r" b="b"/>
              <a:pathLst>
                <a:path w="1578249" h="1578249">
                  <a:moveTo>
                    <a:pt x="0" y="0"/>
                  </a:moveTo>
                  <a:lnTo>
                    <a:pt x="1578249" y="0"/>
                  </a:lnTo>
                  <a:lnTo>
                    <a:pt x="1578249" y="1578249"/>
                  </a:lnTo>
                  <a:lnTo>
                    <a:pt x="0" y="1578249"/>
                  </a:lnTo>
                  <a:lnTo>
                    <a:pt x="0" y="0"/>
                  </a:lnTo>
                  <a:close/>
                </a:path>
              </a:pathLst>
            </a:custGeom>
            <a:blipFill>
              <a:blip r:embed="rId2"/>
              <a:stretch>
                <a:fillRect/>
              </a:stretch>
            </a:blipFill>
          </p:spPr>
        </p:sp>
        <p:sp>
          <p:nvSpPr>
            <p:cNvPr id="5" name="TextBox 5"/>
            <p:cNvSpPr txBox="1"/>
            <p:nvPr/>
          </p:nvSpPr>
          <p:spPr>
            <a:xfrm>
              <a:off x="0" y="-85725"/>
              <a:ext cx="6950393" cy="651298"/>
            </a:xfrm>
            <a:prstGeom prst="rect">
              <a:avLst/>
            </a:prstGeom>
          </p:spPr>
          <p:txBody>
            <a:bodyPr lIns="0" tIns="0" rIns="0" bIns="0" rtlCol="0" anchor="t">
              <a:spAutoFit/>
            </a:bodyPr>
            <a:lstStyle/>
            <a:p>
              <a:pPr algn="ctr">
                <a:lnSpc>
                  <a:spcPts val="3919"/>
                </a:lnSpc>
                <a:spcBef>
                  <a:spcPct val="0"/>
                </a:spcBef>
              </a:pPr>
              <a:r>
                <a:rPr lang="en-US" sz="2799">
                  <a:solidFill>
                    <a:srgbClr val="3287FB"/>
                  </a:solidFill>
                  <a:latin typeface="Poppins Bold"/>
                </a:rPr>
                <a:t>High - Value Loyal Customer</a:t>
              </a:r>
            </a:p>
          </p:txBody>
        </p:sp>
        <p:sp>
          <p:nvSpPr>
            <p:cNvPr id="6" name="TextBox 6"/>
            <p:cNvSpPr txBox="1"/>
            <p:nvPr/>
          </p:nvSpPr>
          <p:spPr>
            <a:xfrm>
              <a:off x="0" y="728866"/>
              <a:ext cx="6950393" cy="1869017"/>
            </a:xfrm>
            <a:prstGeom prst="rect">
              <a:avLst/>
            </a:prstGeom>
          </p:spPr>
          <p:txBody>
            <a:bodyPr lIns="0" tIns="0" rIns="0" bIns="0" rtlCol="0" anchor="t">
              <a:spAutoFit/>
            </a:bodyPr>
            <a:lstStyle/>
            <a:p>
              <a:pPr algn="ctr">
                <a:lnSpc>
                  <a:spcPts val="2799"/>
                </a:lnSpc>
              </a:pPr>
              <a:r>
                <a:rPr lang="en-US" sz="1999">
                  <a:solidFill>
                    <a:srgbClr val="000000"/>
                  </a:solidFill>
                  <a:latin typeface="Poppins"/>
                </a:rPr>
                <a:t>Customers with high monthly purchase rates, high lifetime value (CLTV), and long service life.</a:t>
              </a:r>
            </a:p>
            <a:p>
              <a:pPr algn="ctr">
                <a:lnSpc>
                  <a:spcPts val="2799"/>
                </a:lnSpc>
                <a:spcBef>
                  <a:spcPct val="0"/>
                </a:spcBef>
              </a:pPr>
              <a:endParaRPr lang="en-US" sz="1999">
                <a:solidFill>
                  <a:srgbClr val="000000"/>
                </a:solidFill>
                <a:latin typeface="Poppins"/>
              </a:endParaRPr>
            </a:p>
          </p:txBody>
        </p:sp>
      </p:grpSp>
      <p:grpSp>
        <p:nvGrpSpPr>
          <p:cNvPr id="7" name="Group 7"/>
          <p:cNvGrpSpPr/>
          <p:nvPr/>
        </p:nvGrpSpPr>
        <p:grpSpPr>
          <a:xfrm>
            <a:off x="9933010" y="2458452"/>
            <a:ext cx="5311753" cy="3196393"/>
            <a:chOff x="0" y="-85725"/>
            <a:chExt cx="7082337" cy="4261856"/>
          </a:xfrm>
        </p:grpSpPr>
        <p:sp>
          <p:nvSpPr>
            <p:cNvPr id="8" name="Freeform 8"/>
            <p:cNvSpPr/>
            <p:nvPr/>
          </p:nvSpPr>
          <p:spPr>
            <a:xfrm>
              <a:off x="2794022" y="2813782"/>
              <a:ext cx="1362349" cy="1362349"/>
            </a:xfrm>
            <a:custGeom>
              <a:avLst/>
              <a:gdLst/>
              <a:ahLst/>
              <a:cxnLst/>
              <a:rect l="l" t="t" r="r" b="b"/>
              <a:pathLst>
                <a:path w="1362349" h="1362349">
                  <a:moveTo>
                    <a:pt x="0" y="0"/>
                  </a:moveTo>
                  <a:lnTo>
                    <a:pt x="1362349" y="0"/>
                  </a:lnTo>
                  <a:lnTo>
                    <a:pt x="1362349" y="1362349"/>
                  </a:lnTo>
                  <a:lnTo>
                    <a:pt x="0" y="1362349"/>
                  </a:lnTo>
                  <a:lnTo>
                    <a:pt x="0" y="0"/>
                  </a:lnTo>
                  <a:close/>
                </a:path>
              </a:pathLst>
            </a:custGeom>
            <a:blipFill>
              <a:blip r:embed="rId3"/>
              <a:stretch>
                <a:fillRect/>
              </a:stretch>
            </a:blipFill>
          </p:spPr>
        </p:sp>
        <p:sp>
          <p:nvSpPr>
            <p:cNvPr id="9" name="TextBox 9"/>
            <p:cNvSpPr txBox="1"/>
            <p:nvPr/>
          </p:nvSpPr>
          <p:spPr>
            <a:xfrm>
              <a:off x="31751" y="-85725"/>
              <a:ext cx="7050586" cy="651299"/>
            </a:xfrm>
            <a:prstGeom prst="rect">
              <a:avLst/>
            </a:prstGeom>
          </p:spPr>
          <p:txBody>
            <a:bodyPr wrap="square" lIns="0" tIns="0" rIns="0" bIns="0" rtlCol="0" anchor="t">
              <a:spAutoFit/>
            </a:bodyPr>
            <a:lstStyle/>
            <a:p>
              <a:pPr algn="ctr">
                <a:lnSpc>
                  <a:spcPts val="3919"/>
                </a:lnSpc>
                <a:spcBef>
                  <a:spcPct val="0"/>
                </a:spcBef>
              </a:pPr>
              <a:r>
                <a:rPr lang="en-US" sz="2799" dirty="0">
                  <a:solidFill>
                    <a:srgbClr val="3287FB"/>
                  </a:solidFill>
                  <a:latin typeface="Poppins Bold"/>
                </a:rPr>
                <a:t>Potential Growth Customers</a:t>
              </a:r>
            </a:p>
          </p:txBody>
        </p:sp>
        <p:sp>
          <p:nvSpPr>
            <p:cNvPr id="10" name="TextBox 10"/>
            <p:cNvSpPr txBox="1"/>
            <p:nvPr/>
          </p:nvSpPr>
          <p:spPr>
            <a:xfrm>
              <a:off x="0" y="728866"/>
              <a:ext cx="6950393" cy="1869017"/>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rPr>
                <a:t>Customers with growth potential, good lifetime value (CLTV) despite low monthly purchase rates, and shorter service life.</a:t>
              </a:r>
            </a:p>
          </p:txBody>
        </p:sp>
      </p:grpSp>
      <p:grpSp>
        <p:nvGrpSpPr>
          <p:cNvPr id="11" name="Group 11"/>
          <p:cNvGrpSpPr/>
          <p:nvPr/>
        </p:nvGrpSpPr>
        <p:grpSpPr>
          <a:xfrm>
            <a:off x="9933010" y="6126201"/>
            <a:ext cx="5212795" cy="3132099"/>
            <a:chOff x="0" y="0"/>
            <a:chExt cx="6950393" cy="4176131"/>
          </a:xfrm>
        </p:grpSpPr>
        <p:sp>
          <p:nvSpPr>
            <p:cNvPr id="12" name="Freeform 12"/>
            <p:cNvSpPr/>
            <p:nvPr/>
          </p:nvSpPr>
          <p:spPr>
            <a:xfrm>
              <a:off x="2747065" y="2719869"/>
              <a:ext cx="1456263" cy="1456263"/>
            </a:xfrm>
            <a:custGeom>
              <a:avLst/>
              <a:gdLst/>
              <a:ahLst/>
              <a:cxnLst/>
              <a:rect l="l" t="t" r="r" b="b"/>
              <a:pathLst>
                <a:path w="1456263" h="1456263">
                  <a:moveTo>
                    <a:pt x="0" y="0"/>
                  </a:moveTo>
                  <a:lnTo>
                    <a:pt x="1456263" y="0"/>
                  </a:lnTo>
                  <a:lnTo>
                    <a:pt x="1456263" y="1456262"/>
                  </a:lnTo>
                  <a:lnTo>
                    <a:pt x="0" y="1456262"/>
                  </a:lnTo>
                  <a:lnTo>
                    <a:pt x="0" y="0"/>
                  </a:lnTo>
                  <a:close/>
                </a:path>
              </a:pathLst>
            </a:custGeom>
            <a:blipFill>
              <a:blip r:embed="rId4"/>
              <a:stretch>
                <a:fillRect/>
              </a:stretch>
            </a:blipFill>
          </p:spPr>
        </p:sp>
        <p:sp>
          <p:nvSpPr>
            <p:cNvPr id="13" name="TextBox 13"/>
            <p:cNvSpPr txBox="1"/>
            <p:nvPr/>
          </p:nvSpPr>
          <p:spPr>
            <a:xfrm>
              <a:off x="789543" y="-85725"/>
              <a:ext cx="5371306" cy="651298"/>
            </a:xfrm>
            <a:prstGeom prst="rect">
              <a:avLst/>
            </a:prstGeom>
          </p:spPr>
          <p:txBody>
            <a:bodyPr lIns="0" tIns="0" rIns="0" bIns="0" rtlCol="0" anchor="t">
              <a:spAutoFit/>
            </a:bodyPr>
            <a:lstStyle/>
            <a:p>
              <a:pPr algn="ctr">
                <a:lnSpc>
                  <a:spcPts val="3919"/>
                </a:lnSpc>
                <a:spcBef>
                  <a:spcPct val="0"/>
                </a:spcBef>
              </a:pPr>
              <a:r>
                <a:rPr lang="en-US" sz="2799" dirty="0">
                  <a:solidFill>
                    <a:srgbClr val="3287FB"/>
                  </a:solidFill>
                  <a:latin typeface="Poppins Bold"/>
                </a:rPr>
                <a:t>Low - Value Customer</a:t>
              </a:r>
            </a:p>
          </p:txBody>
        </p:sp>
        <p:sp>
          <p:nvSpPr>
            <p:cNvPr id="14" name="TextBox 14"/>
            <p:cNvSpPr txBox="1"/>
            <p:nvPr/>
          </p:nvSpPr>
          <p:spPr>
            <a:xfrm>
              <a:off x="0" y="728866"/>
              <a:ext cx="6950393" cy="1399117"/>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rPr>
                <a:t>Customers with low monthly purchase rates and lifetime value (CLTV), as well as shorter service life.</a:t>
              </a:r>
            </a:p>
          </p:txBody>
        </p:sp>
      </p:grpSp>
      <p:grpSp>
        <p:nvGrpSpPr>
          <p:cNvPr id="15" name="Group 15"/>
          <p:cNvGrpSpPr/>
          <p:nvPr/>
        </p:nvGrpSpPr>
        <p:grpSpPr>
          <a:xfrm>
            <a:off x="2656182" y="6061907"/>
            <a:ext cx="6230643" cy="3196393"/>
            <a:chOff x="0" y="-85725"/>
            <a:chExt cx="8307524" cy="4261856"/>
          </a:xfrm>
        </p:grpSpPr>
        <p:sp>
          <p:nvSpPr>
            <p:cNvPr id="16" name="Freeform 16"/>
            <p:cNvSpPr/>
            <p:nvPr/>
          </p:nvSpPr>
          <p:spPr>
            <a:xfrm>
              <a:off x="3388064" y="2705832"/>
              <a:ext cx="1470299" cy="1470299"/>
            </a:xfrm>
            <a:custGeom>
              <a:avLst/>
              <a:gdLst/>
              <a:ahLst/>
              <a:cxnLst/>
              <a:rect l="l" t="t" r="r" b="b"/>
              <a:pathLst>
                <a:path w="1470299" h="1470299">
                  <a:moveTo>
                    <a:pt x="0" y="0"/>
                  </a:moveTo>
                  <a:lnTo>
                    <a:pt x="1470299" y="0"/>
                  </a:lnTo>
                  <a:lnTo>
                    <a:pt x="1470299" y="1470299"/>
                  </a:lnTo>
                  <a:lnTo>
                    <a:pt x="0" y="1470299"/>
                  </a:lnTo>
                  <a:lnTo>
                    <a:pt x="0" y="0"/>
                  </a:lnTo>
                  <a:close/>
                </a:path>
              </a:pathLst>
            </a:custGeom>
            <a:blipFill>
              <a:blip r:embed="rId5"/>
              <a:stretch>
                <a:fillRect/>
              </a:stretch>
            </a:blipFill>
          </p:spPr>
        </p:sp>
        <p:sp>
          <p:nvSpPr>
            <p:cNvPr id="17" name="TextBox 17"/>
            <p:cNvSpPr txBox="1"/>
            <p:nvPr/>
          </p:nvSpPr>
          <p:spPr>
            <a:xfrm>
              <a:off x="0" y="-85725"/>
              <a:ext cx="8307524" cy="651299"/>
            </a:xfrm>
            <a:prstGeom prst="rect">
              <a:avLst/>
            </a:prstGeom>
          </p:spPr>
          <p:txBody>
            <a:bodyPr wrap="square" lIns="0" tIns="0" rIns="0" bIns="0" rtlCol="0" anchor="t">
              <a:spAutoFit/>
            </a:bodyPr>
            <a:lstStyle/>
            <a:p>
              <a:pPr algn="ctr">
                <a:lnSpc>
                  <a:spcPts val="3919"/>
                </a:lnSpc>
                <a:spcBef>
                  <a:spcPct val="0"/>
                </a:spcBef>
              </a:pPr>
              <a:r>
                <a:rPr lang="en-US" sz="2799" dirty="0">
                  <a:solidFill>
                    <a:srgbClr val="3287FB"/>
                  </a:solidFill>
                  <a:latin typeface="Poppins Bold"/>
                </a:rPr>
                <a:t>Moderate-Value Loyal Customers</a:t>
              </a:r>
            </a:p>
          </p:txBody>
        </p:sp>
        <p:sp>
          <p:nvSpPr>
            <p:cNvPr id="18" name="TextBox 18"/>
            <p:cNvSpPr txBox="1"/>
            <p:nvPr/>
          </p:nvSpPr>
          <p:spPr>
            <a:xfrm>
              <a:off x="648017" y="728866"/>
              <a:ext cx="6950393" cy="1399117"/>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Poppins"/>
                </a:rPr>
                <a:t>Customers with medium to low monthly purchase rates and lifetime value (CLTV), but a long service life.</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92420" y="904875"/>
            <a:ext cx="12103161" cy="792772"/>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Conclusion </a:t>
            </a:r>
          </a:p>
        </p:txBody>
      </p:sp>
      <p:sp>
        <p:nvSpPr>
          <p:cNvPr id="3" name="TextBox 3"/>
          <p:cNvSpPr txBox="1"/>
          <p:nvPr/>
        </p:nvSpPr>
        <p:spPr>
          <a:xfrm>
            <a:off x="2044040" y="2365300"/>
            <a:ext cx="14199920" cy="6711315"/>
          </a:xfrm>
          <a:prstGeom prst="rect">
            <a:avLst/>
          </a:prstGeom>
        </p:spPr>
        <p:txBody>
          <a:bodyPr lIns="0" tIns="0" rIns="0" bIns="0" rtlCol="0" anchor="t">
            <a:spAutoFit/>
          </a:bodyPr>
          <a:lstStyle/>
          <a:p>
            <a:pPr>
              <a:lnSpc>
                <a:spcPts val="3359"/>
              </a:lnSpc>
            </a:pPr>
            <a:r>
              <a:rPr lang="en-US" sz="2400">
                <a:solidFill>
                  <a:srgbClr val="3287FB"/>
                </a:solidFill>
                <a:latin typeface="Poppins Bold"/>
              </a:rPr>
              <a:t>Monthly Purchase:</a:t>
            </a:r>
          </a:p>
          <a:p>
            <a:pPr>
              <a:lnSpc>
                <a:spcPts val="3359"/>
              </a:lnSpc>
            </a:pPr>
            <a:r>
              <a:rPr lang="en-US" sz="2400">
                <a:solidFill>
                  <a:srgbClr val="000000"/>
                </a:solidFill>
                <a:latin typeface="Poppins"/>
              </a:rPr>
              <a:t>There is significant variation in monthly purchasing levels within each cluster.</a:t>
            </a:r>
          </a:p>
          <a:p>
            <a:pPr>
              <a:lnSpc>
                <a:spcPts val="3359"/>
              </a:lnSpc>
            </a:pPr>
            <a:r>
              <a:rPr lang="en-US" sz="2400">
                <a:solidFill>
                  <a:srgbClr val="000000"/>
                </a:solidFill>
                <a:latin typeface="Poppins"/>
              </a:rPr>
              <a:t>Cluster 2 has a high monthly purchase rate, while clusters 0, 1, 3, and 4 tend to have more stable rates.</a:t>
            </a:r>
          </a:p>
          <a:p>
            <a:pPr>
              <a:lnSpc>
                <a:spcPts val="3359"/>
              </a:lnSpc>
            </a:pPr>
            <a:endParaRPr lang="en-US" sz="2400">
              <a:solidFill>
                <a:srgbClr val="000000"/>
              </a:solidFill>
              <a:latin typeface="Poppins"/>
            </a:endParaRPr>
          </a:p>
          <a:p>
            <a:pPr>
              <a:lnSpc>
                <a:spcPts val="3359"/>
              </a:lnSpc>
            </a:pPr>
            <a:r>
              <a:rPr lang="en-US" sz="2400">
                <a:solidFill>
                  <a:srgbClr val="3287FB"/>
                </a:solidFill>
                <a:latin typeface="Poppins Bold"/>
              </a:rPr>
              <a:t>Customer Lifetime Value (CLTV):</a:t>
            </a:r>
          </a:p>
          <a:p>
            <a:pPr>
              <a:lnSpc>
                <a:spcPts val="3359"/>
              </a:lnSpc>
            </a:pPr>
            <a:r>
              <a:rPr lang="en-US" sz="2400">
                <a:solidFill>
                  <a:srgbClr val="000000"/>
                </a:solidFill>
                <a:latin typeface="Poppins"/>
              </a:rPr>
              <a:t>Clusters 0, 2, and 4 have high lifetime values, indicating the potential for significant financial contributions.</a:t>
            </a:r>
          </a:p>
          <a:p>
            <a:pPr>
              <a:lnSpc>
                <a:spcPts val="3359"/>
              </a:lnSpc>
            </a:pPr>
            <a:r>
              <a:rPr lang="en-US" sz="2400">
                <a:solidFill>
                  <a:srgbClr val="000000"/>
                </a:solidFill>
                <a:latin typeface="Poppins"/>
              </a:rPr>
              <a:t>Cluster 3 has lower lifetime value, and can be the focus of marketing strategies to increase value.</a:t>
            </a:r>
          </a:p>
          <a:p>
            <a:pPr>
              <a:lnSpc>
                <a:spcPts val="3359"/>
              </a:lnSpc>
            </a:pPr>
            <a:endParaRPr lang="en-US" sz="2400">
              <a:solidFill>
                <a:srgbClr val="000000"/>
              </a:solidFill>
              <a:latin typeface="Poppins"/>
            </a:endParaRPr>
          </a:p>
          <a:p>
            <a:pPr>
              <a:lnSpc>
                <a:spcPts val="3359"/>
              </a:lnSpc>
            </a:pPr>
            <a:r>
              <a:rPr lang="en-US" sz="2400">
                <a:solidFill>
                  <a:srgbClr val="3287FB"/>
                </a:solidFill>
                <a:latin typeface="Poppins Bold"/>
              </a:rPr>
              <a:t>Tenure Months:</a:t>
            </a:r>
          </a:p>
          <a:p>
            <a:pPr>
              <a:lnSpc>
                <a:spcPts val="3359"/>
              </a:lnSpc>
            </a:pPr>
            <a:r>
              <a:rPr lang="en-US" sz="2400">
                <a:solidFill>
                  <a:srgbClr val="000000"/>
                </a:solidFill>
                <a:latin typeface="Poppins"/>
              </a:rPr>
              <a:t>Clusters 0, 2, and 4 have a long period of service use, showing the potential to become loyal customers.</a:t>
            </a:r>
          </a:p>
          <a:p>
            <a:pPr>
              <a:lnSpc>
                <a:spcPts val="3359"/>
              </a:lnSpc>
            </a:pPr>
            <a:r>
              <a:rPr lang="en-US" sz="2400">
                <a:solidFill>
                  <a:srgbClr val="000000"/>
                </a:solidFill>
                <a:latin typeface="Poppins"/>
              </a:rPr>
              <a:t>Clusters 1, 3, and 4 have shorter tenures, requiring more intensive retention strategies.</a:t>
            </a:r>
          </a:p>
          <a:p>
            <a:pPr>
              <a:lnSpc>
                <a:spcPts val="3359"/>
              </a:lnSpc>
              <a:spcBef>
                <a:spcPct val="0"/>
              </a:spcBef>
            </a:pPr>
            <a:endParaRPr lang="en-US" sz="2400">
              <a:solidFill>
                <a:srgbClr val="000000"/>
              </a:solidFill>
              <a:latin typeface="Poppi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92420" y="904875"/>
            <a:ext cx="12103161" cy="792772"/>
          </a:xfrm>
          <a:prstGeom prst="rect">
            <a:avLst/>
          </a:prstGeom>
        </p:spPr>
        <p:txBody>
          <a:bodyPr lIns="0" tIns="0" rIns="0" bIns="0" rtlCol="0" anchor="t">
            <a:spAutoFit/>
          </a:bodyPr>
          <a:lstStyle/>
          <a:p>
            <a:pPr algn="ctr">
              <a:lnSpc>
                <a:spcPts val="6178"/>
              </a:lnSpc>
              <a:spcBef>
                <a:spcPct val="0"/>
              </a:spcBef>
            </a:pPr>
            <a:r>
              <a:rPr lang="en-US" sz="4413">
                <a:solidFill>
                  <a:srgbClr val="000000"/>
                </a:solidFill>
                <a:latin typeface="Poppins Bold"/>
              </a:rPr>
              <a:t>Recommendation</a:t>
            </a:r>
          </a:p>
        </p:txBody>
      </p:sp>
      <p:sp>
        <p:nvSpPr>
          <p:cNvPr id="3" name="TextBox 3"/>
          <p:cNvSpPr txBox="1"/>
          <p:nvPr/>
        </p:nvSpPr>
        <p:spPr>
          <a:xfrm>
            <a:off x="1028700" y="1915160"/>
            <a:ext cx="16230600" cy="7343140"/>
          </a:xfrm>
          <a:prstGeom prst="rect">
            <a:avLst/>
          </a:prstGeom>
        </p:spPr>
        <p:txBody>
          <a:bodyPr lIns="0" tIns="0" rIns="0" bIns="0" rtlCol="0" anchor="t">
            <a:spAutoFit/>
          </a:bodyPr>
          <a:lstStyle/>
          <a:p>
            <a:pPr>
              <a:lnSpc>
                <a:spcPts val="2660"/>
              </a:lnSpc>
            </a:pPr>
            <a:r>
              <a:rPr lang="en-US" sz="1900" dirty="0">
                <a:solidFill>
                  <a:srgbClr val="3287FB"/>
                </a:solidFill>
                <a:latin typeface="Poppins Bold"/>
              </a:rPr>
              <a:t>Personalize Customer Experience:</a:t>
            </a:r>
          </a:p>
          <a:p>
            <a:pPr>
              <a:lnSpc>
                <a:spcPts val="2660"/>
              </a:lnSpc>
            </a:pPr>
            <a:r>
              <a:rPr lang="en-US" sz="1900" dirty="0">
                <a:solidFill>
                  <a:srgbClr val="000000"/>
                </a:solidFill>
                <a:latin typeface="Poppins"/>
              </a:rPr>
              <a:t>Based on segmentation analysis, personalization of customer experience can be implemented according to the profile and preferences of each cluster.</a:t>
            </a:r>
          </a:p>
          <a:p>
            <a:pPr>
              <a:lnSpc>
                <a:spcPts val="2660"/>
              </a:lnSpc>
            </a:pPr>
            <a:endParaRPr lang="en-US" sz="1900" dirty="0">
              <a:solidFill>
                <a:srgbClr val="000000"/>
              </a:solidFill>
              <a:latin typeface="Poppins"/>
            </a:endParaRPr>
          </a:p>
          <a:p>
            <a:pPr>
              <a:lnSpc>
                <a:spcPts val="2660"/>
              </a:lnSpc>
            </a:pPr>
            <a:r>
              <a:rPr lang="en-US" sz="1900" dirty="0">
                <a:solidFill>
                  <a:srgbClr val="3287FB"/>
                </a:solidFill>
                <a:latin typeface="Poppins Bold"/>
              </a:rPr>
              <a:t>The Right Retention Strategy:</a:t>
            </a:r>
          </a:p>
          <a:p>
            <a:pPr>
              <a:lnSpc>
                <a:spcPts val="2660"/>
              </a:lnSpc>
            </a:pPr>
            <a:r>
              <a:rPr lang="en-US" sz="1900" dirty="0">
                <a:solidFill>
                  <a:srgbClr val="000000"/>
                </a:solidFill>
                <a:latin typeface="Poppins"/>
              </a:rPr>
              <a:t>Clusters with shorter tenures (Clusters 1, 3, and 4) require more intensive retention strategies. Special offers, discounts or loyalty programs can be used to extend their usage period.</a:t>
            </a:r>
          </a:p>
          <a:p>
            <a:pPr>
              <a:lnSpc>
                <a:spcPts val="2660"/>
              </a:lnSpc>
            </a:pPr>
            <a:endParaRPr lang="en-US" sz="1900" dirty="0">
              <a:solidFill>
                <a:srgbClr val="000000"/>
              </a:solidFill>
              <a:latin typeface="Poppins"/>
            </a:endParaRPr>
          </a:p>
          <a:p>
            <a:pPr>
              <a:lnSpc>
                <a:spcPts val="2660"/>
              </a:lnSpc>
            </a:pPr>
            <a:r>
              <a:rPr lang="en-US" sz="1900" dirty="0">
                <a:solidFill>
                  <a:srgbClr val="3287FB"/>
                </a:solidFill>
                <a:latin typeface="Poppins Bold"/>
              </a:rPr>
              <a:t>Optimize Services for High CLTV Clusters:</a:t>
            </a:r>
          </a:p>
          <a:p>
            <a:pPr>
              <a:lnSpc>
                <a:spcPts val="2660"/>
              </a:lnSpc>
            </a:pPr>
            <a:r>
              <a:rPr lang="en-US" sz="1900" dirty="0">
                <a:solidFill>
                  <a:srgbClr val="000000"/>
                </a:solidFill>
                <a:latin typeface="Poppins"/>
              </a:rPr>
              <a:t>Clusters with high lifetime value (Clusters 0, 2, and 4) can be targets for premium services or exclusive offers.</a:t>
            </a:r>
          </a:p>
          <a:p>
            <a:pPr>
              <a:lnSpc>
                <a:spcPts val="2660"/>
              </a:lnSpc>
            </a:pPr>
            <a:endParaRPr lang="en-US" sz="1900" dirty="0">
              <a:solidFill>
                <a:srgbClr val="000000"/>
              </a:solidFill>
              <a:latin typeface="Poppins"/>
            </a:endParaRPr>
          </a:p>
          <a:p>
            <a:pPr>
              <a:lnSpc>
                <a:spcPts val="2660"/>
              </a:lnSpc>
            </a:pPr>
            <a:r>
              <a:rPr lang="en-US" sz="1900" dirty="0">
                <a:solidFill>
                  <a:srgbClr val="3287FB"/>
                </a:solidFill>
                <a:latin typeface="Poppins Bold"/>
              </a:rPr>
              <a:t>Product Combination Analysis:</a:t>
            </a:r>
          </a:p>
          <a:p>
            <a:pPr>
              <a:lnSpc>
                <a:spcPts val="2660"/>
              </a:lnSpc>
            </a:pPr>
            <a:r>
              <a:rPr lang="en-US" sz="1900" dirty="0">
                <a:solidFill>
                  <a:srgbClr val="000000"/>
                </a:solidFill>
                <a:latin typeface="Poppins"/>
              </a:rPr>
              <a:t>Carry out further analysis of the product combinations used by customers in each cluster to optimize package offers or product promotions.</a:t>
            </a:r>
          </a:p>
          <a:p>
            <a:pPr>
              <a:lnSpc>
                <a:spcPts val="2660"/>
              </a:lnSpc>
            </a:pPr>
            <a:endParaRPr lang="en-US" sz="1900" dirty="0">
              <a:solidFill>
                <a:srgbClr val="000000"/>
              </a:solidFill>
              <a:latin typeface="Poppins"/>
            </a:endParaRPr>
          </a:p>
          <a:p>
            <a:pPr>
              <a:lnSpc>
                <a:spcPts val="2660"/>
              </a:lnSpc>
            </a:pPr>
            <a:r>
              <a:rPr lang="en-US" sz="1900" dirty="0">
                <a:solidFill>
                  <a:srgbClr val="3287FB"/>
                </a:solidFill>
                <a:latin typeface="Poppins Bold"/>
              </a:rPr>
              <a:t>Continuous Monitoring and Evaluation:</a:t>
            </a:r>
          </a:p>
          <a:p>
            <a:pPr>
              <a:lnSpc>
                <a:spcPts val="2660"/>
              </a:lnSpc>
            </a:pPr>
            <a:r>
              <a:rPr lang="en-US" sz="1900" dirty="0">
                <a:solidFill>
                  <a:srgbClr val="000000"/>
                </a:solidFill>
                <a:latin typeface="Poppins"/>
              </a:rPr>
              <a:t>Conduct continuous monitoring and evaluation of customer responses to implemented marketing and retention strategies. Adapt strategies according to changing trends and customer preferences.</a:t>
            </a:r>
          </a:p>
          <a:p>
            <a:pPr>
              <a:lnSpc>
                <a:spcPts val="2660"/>
              </a:lnSpc>
            </a:pPr>
            <a:endParaRPr lang="en-US" sz="1900" dirty="0">
              <a:solidFill>
                <a:srgbClr val="000000"/>
              </a:solidFill>
              <a:latin typeface="Poppins"/>
            </a:endParaRPr>
          </a:p>
          <a:p>
            <a:pPr>
              <a:lnSpc>
                <a:spcPts val="2660"/>
              </a:lnSpc>
            </a:pPr>
            <a:r>
              <a:rPr lang="en-US" sz="1900" dirty="0">
                <a:solidFill>
                  <a:srgbClr val="3287FB"/>
                </a:solidFill>
                <a:latin typeface="Poppins Bold"/>
              </a:rPr>
              <a:t>Improved Communication:</a:t>
            </a:r>
          </a:p>
          <a:p>
            <a:pPr>
              <a:lnSpc>
                <a:spcPts val="2660"/>
              </a:lnSpc>
            </a:pPr>
            <a:r>
              <a:rPr lang="en-US" sz="1900" dirty="0">
                <a:solidFill>
                  <a:srgbClr val="000000"/>
                </a:solidFill>
                <a:latin typeface="Poppins"/>
              </a:rPr>
              <a:t>Improve communication with customers through channels that suit the preferences of each cluster.</a:t>
            </a:r>
          </a:p>
          <a:p>
            <a:pPr>
              <a:lnSpc>
                <a:spcPts val="2660"/>
              </a:lnSpc>
              <a:spcBef>
                <a:spcPct val="0"/>
              </a:spcBef>
            </a:pPr>
            <a:r>
              <a:rPr lang="en-US" sz="1900" dirty="0">
                <a:solidFill>
                  <a:srgbClr val="000000"/>
                </a:solidFill>
                <a:latin typeface="Poppins"/>
              </a:rPr>
              <a:t>Use sentiment analysis tools to understand customer feedback and respond quickly.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92419" y="1485900"/>
            <a:ext cx="12103161" cy="1737360"/>
          </a:xfrm>
          <a:prstGeom prst="rect">
            <a:avLst/>
          </a:prstGeom>
        </p:spPr>
        <p:txBody>
          <a:bodyPr lIns="0" tIns="0" rIns="0" bIns="0" rtlCol="0" anchor="t">
            <a:spAutoFit/>
          </a:bodyPr>
          <a:lstStyle/>
          <a:p>
            <a:pPr algn="ctr">
              <a:lnSpc>
                <a:spcPts val="13439"/>
              </a:lnSpc>
              <a:spcBef>
                <a:spcPct val="0"/>
              </a:spcBef>
            </a:pPr>
            <a:r>
              <a:rPr lang="en-US" sz="9600" dirty="0">
                <a:solidFill>
                  <a:srgbClr val="3287FB"/>
                </a:solidFill>
                <a:latin typeface="Poppins Bold"/>
              </a:rPr>
              <a:t>Thank You!</a:t>
            </a:r>
          </a:p>
        </p:txBody>
      </p:sp>
      <p:sp>
        <p:nvSpPr>
          <p:cNvPr id="3" name="TextBox 3"/>
          <p:cNvSpPr txBox="1"/>
          <p:nvPr/>
        </p:nvSpPr>
        <p:spPr>
          <a:xfrm>
            <a:off x="4881978" y="3080385"/>
            <a:ext cx="8862596" cy="816762"/>
          </a:xfrm>
          <a:prstGeom prst="rect">
            <a:avLst/>
          </a:prstGeom>
        </p:spPr>
        <p:txBody>
          <a:bodyPr wrap="square" lIns="0" tIns="0" rIns="0" bIns="0" rtlCol="0" anchor="t">
            <a:spAutoFit/>
          </a:bodyPr>
          <a:lstStyle/>
          <a:p>
            <a:pPr algn="ctr">
              <a:lnSpc>
                <a:spcPts val="6719"/>
              </a:lnSpc>
              <a:spcBef>
                <a:spcPct val="0"/>
              </a:spcBef>
            </a:pPr>
            <a:r>
              <a:rPr lang="en-US" sz="4800" dirty="0">
                <a:solidFill>
                  <a:srgbClr val="000000"/>
                </a:solidFill>
                <a:latin typeface="Poppins"/>
              </a:rPr>
              <a:t>Any Question? Reach me at:</a:t>
            </a:r>
          </a:p>
        </p:txBody>
      </p:sp>
      <p:grpSp>
        <p:nvGrpSpPr>
          <p:cNvPr id="4" name="Group 4"/>
          <p:cNvGrpSpPr/>
          <p:nvPr/>
        </p:nvGrpSpPr>
        <p:grpSpPr>
          <a:xfrm>
            <a:off x="4035845" y="4906867"/>
            <a:ext cx="10280228" cy="1917498"/>
            <a:chOff x="0" y="-30159"/>
            <a:chExt cx="13706971" cy="2556664"/>
          </a:xfrm>
        </p:grpSpPr>
        <p:sp>
          <p:nvSpPr>
            <p:cNvPr id="5" name="Freeform 5"/>
            <p:cNvSpPr/>
            <p:nvPr/>
          </p:nvSpPr>
          <p:spPr>
            <a:xfrm>
              <a:off x="0" y="0"/>
              <a:ext cx="1053672" cy="752058"/>
            </a:xfrm>
            <a:custGeom>
              <a:avLst/>
              <a:gdLst/>
              <a:ahLst/>
              <a:cxnLst/>
              <a:rect l="l" t="t" r="r" b="b"/>
              <a:pathLst>
                <a:path w="1053672" h="752058">
                  <a:moveTo>
                    <a:pt x="0" y="0"/>
                  </a:moveTo>
                  <a:lnTo>
                    <a:pt x="1053672" y="0"/>
                  </a:lnTo>
                  <a:lnTo>
                    <a:pt x="1053672" y="752058"/>
                  </a:lnTo>
                  <a:lnTo>
                    <a:pt x="0" y="752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0" y="1472833"/>
              <a:ext cx="1053672" cy="1053672"/>
            </a:xfrm>
            <a:custGeom>
              <a:avLst/>
              <a:gdLst/>
              <a:ahLst/>
              <a:cxnLst/>
              <a:rect l="l" t="t" r="r" b="b"/>
              <a:pathLst>
                <a:path w="1053672" h="1053672">
                  <a:moveTo>
                    <a:pt x="0" y="0"/>
                  </a:moveTo>
                  <a:lnTo>
                    <a:pt x="1053672" y="0"/>
                  </a:lnTo>
                  <a:lnTo>
                    <a:pt x="1053672" y="1053672"/>
                  </a:lnTo>
                  <a:lnTo>
                    <a:pt x="0" y="1053672"/>
                  </a:lnTo>
                  <a:lnTo>
                    <a:pt x="0" y="0"/>
                  </a:lnTo>
                  <a:close/>
                </a:path>
              </a:pathLst>
            </a:custGeom>
            <a:blipFill>
              <a:blip r:embed="rId4"/>
              <a:stretch>
                <a:fillRect/>
              </a:stretch>
            </a:blipFill>
          </p:spPr>
        </p:sp>
        <p:sp>
          <p:nvSpPr>
            <p:cNvPr id="7" name="TextBox 7"/>
            <p:cNvSpPr txBox="1"/>
            <p:nvPr/>
          </p:nvSpPr>
          <p:spPr>
            <a:xfrm>
              <a:off x="1883928" y="-30159"/>
              <a:ext cx="7593944" cy="726652"/>
            </a:xfrm>
            <a:prstGeom prst="rect">
              <a:avLst/>
            </a:prstGeom>
          </p:spPr>
          <p:txBody>
            <a:bodyPr wrap="square" lIns="0" tIns="0" rIns="0" bIns="0" rtlCol="0" anchor="t">
              <a:spAutoFit/>
            </a:bodyPr>
            <a:lstStyle/>
            <a:p>
              <a:pPr algn="ctr">
                <a:lnSpc>
                  <a:spcPts val="4480"/>
                </a:lnSpc>
                <a:spcBef>
                  <a:spcPct val="0"/>
                </a:spcBef>
              </a:pPr>
              <a:r>
                <a:rPr lang="en-US" sz="3200" dirty="0">
                  <a:solidFill>
                    <a:srgbClr val="000000"/>
                  </a:solidFill>
                  <a:latin typeface="Poppins"/>
                </a:rPr>
                <a:t>diimprasetyos@gmail.com</a:t>
              </a:r>
            </a:p>
          </p:txBody>
        </p:sp>
        <p:sp>
          <p:nvSpPr>
            <p:cNvPr id="8" name="TextBox 8"/>
            <p:cNvSpPr txBox="1"/>
            <p:nvPr/>
          </p:nvSpPr>
          <p:spPr>
            <a:xfrm>
              <a:off x="1883927" y="1593481"/>
              <a:ext cx="11823044" cy="726652"/>
            </a:xfrm>
            <a:prstGeom prst="rect">
              <a:avLst/>
            </a:prstGeom>
          </p:spPr>
          <p:txBody>
            <a:bodyPr wrap="square" lIns="0" tIns="0" rIns="0" bIns="0" rtlCol="0" anchor="t">
              <a:spAutoFit/>
            </a:bodyPr>
            <a:lstStyle/>
            <a:p>
              <a:pPr algn="ctr">
                <a:lnSpc>
                  <a:spcPts val="4480"/>
                </a:lnSpc>
                <a:spcBef>
                  <a:spcPct val="0"/>
                </a:spcBef>
              </a:pPr>
              <a:r>
                <a:rPr lang="en-US" sz="3200" dirty="0">
                  <a:solidFill>
                    <a:srgbClr val="000000"/>
                  </a:solidFill>
                  <a:latin typeface="Poppins"/>
                </a:rPr>
                <a:t>https://www.linkedin.com/in/diimprasetyo/</a:t>
              </a:r>
            </a:p>
          </p:txBody>
        </p:sp>
      </p:grpSp>
      <p:sp>
        <p:nvSpPr>
          <p:cNvPr id="9" name="TextBox 3">
            <a:extLst>
              <a:ext uri="{FF2B5EF4-FFF2-40B4-BE49-F238E27FC236}">
                <a16:creationId xmlns:a16="http://schemas.microsoft.com/office/drawing/2014/main" id="{81C079F3-AC5E-E8F3-C06C-11AE7E13FA33}"/>
              </a:ext>
            </a:extLst>
          </p:cNvPr>
          <p:cNvSpPr txBox="1"/>
          <p:nvPr/>
        </p:nvSpPr>
        <p:spPr>
          <a:xfrm>
            <a:off x="1257299" y="7497106"/>
            <a:ext cx="15773399" cy="716222"/>
          </a:xfrm>
          <a:prstGeom prst="rect">
            <a:avLst/>
          </a:prstGeom>
        </p:spPr>
        <p:txBody>
          <a:bodyPr wrap="square" lIns="0" tIns="0" rIns="0" bIns="0" rtlCol="0" anchor="t">
            <a:spAutoFit/>
          </a:bodyPr>
          <a:lstStyle/>
          <a:p>
            <a:pPr algn="ctr">
              <a:lnSpc>
                <a:spcPts val="6719"/>
              </a:lnSpc>
              <a:spcBef>
                <a:spcPct val="0"/>
              </a:spcBef>
            </a:pPr>
            <a:r>
              <a:rPr lang="en-US" sz="2000" b="1" dirty="0">
                <a:solidFill>
                  <a:srgbClr val="000000"/>
                </a:solidFill>
                <a:latin typeface="Poppins"/>
              </a:rPr>
              <a:t>Google </a:t>
            </a:r>
            <a:r>
              <a:rPr lang="en-US" sz="2000" b="1" dirty="0" err="1">
                <a:solidFill>
                  <a:srgbClr val="000000"/>
                </a:solidFill>
                <a:latin typeface="Poppins"/>
              </a:rPr>
              <a:t>Colaboratory</a:t>
            </a:r>
            <a:r>
              <a:rPr lang="en-US" sz="2000" b="1" dirty="0">
                <a:solidFill>
                  <a:srgbClr val="000000"/>
                </a:solidFill>
                <a:latin typeface="Poppins"/>
              </a:rPr>
              <a:t> : </a:t>
            </a:r>
            <a:r>
              <a:rPr lang="en-US" sz="2000" dirty="0">
                <a:solidFill>
                  <a:srgbClr val="000000"/>
                </a:solidFill>
                <a:latin typeface="Poppins"/>
              </a:rPr>
              <a:t>https://colab.research.google.com/drive/1S4Fym4g-GCBtgHoGxpnqMqF-UIjyr44w?usp=sharing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910070"/>
            <a:ext cx="1341350" cy="1339674"/>
            <a:chOff x="0" y="0"/>
            <a:chExt cx="1788467" cy="1786232"/>
          </a:xfrm>
        </p:grpSpPr>
        <p:sp>
          <p:nvSpPr>
            <p:cNvPr id="3" name="Freeform 3"/>
            <p:cNvSpPr/>
            <p:nvPr/>
          </p:nvSpPr>
          <p:spPr>
            <a:xfrm>
              <a:off x="0" y="0"/>
              <a:ext cx="1788467" cy="1786232"/>
            </a:xfrm>
            <a:custGeom>
              <a:avLst/>
              <a:gdLst/>
              <a:ahLst/>
              <a:cxnLst/>
              <a:rect l="l" t="t" r="r" b="b"/>
              <a:pathLst>
                <a:path w="1788467" h="1786232">
                  <a:moveTo>
                    <a:pt x="0" y="0"/>
                  </a:moveTo>
                  <a:lnTo>
                    <a:pt x="1788467" y="0"/>
                  </a:lnTo>
                  <a:lnTo>
                    <a:pt x="1788467" y="1786232"/>
                  </a:lnTo>
                  <a:lnTo>
                    <a:pt x="0" y="1786232"/>
                  </a:lnTo>
                  <a:lnTo>
                    <a:pt x="0" y="0"/>
                  </a:lnTo>
                  <a:close/>
                </a:path>
              </a:pathLst>
            </a:custGeom>
            <a:blipFill>
              <a:blip r:embed="rId2">
                <a:alphaModFix amt="30000"/>
              </a:blip>
              <a:stretch>
                <a:fillRect/>
              </a:stretch>
            </a:blipFill>
          </p:spPr>
        </p:sp>
        <p:grpSp>
          <p:nvGrpSpPr>
            <p:cNvPr id="4" name="Group 4"/>
            <p:cNvGrpSpPr/>
            <p:nvPr/>
          </p:nvGrpSpPr>
          <p:grpSpPr>
            <a:xfrm>
              <a:off x="141981" y="140864"/>
              <a:ext cx="1504504" cy="150450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 name="TextBox 6"/>
              <p:cNvSpPr txBox="1"/>
              <p:nvPr/>
            </p:nvSpPr>
            <p:spPr>
              <a:xfrm>
                <a:off x="76200" y="95250"/>
                <a:ext cx="660400" cy="641350"/>
              </a:xfrm>
              <a:prstGeom prst="rect">
                <a:avLst/>
              </a:prstGeom>
            </p:spPr>
            <p:txBody>
              <a:bodyPr lIns="50800" tIns="50800" rIns="50800" bIns="50800" rtlCol="0" anchor="ctr"/>
              <a:lstStyle/>
              <a:p>
                <a:pPr algn="ctr">
                  <a:lnSpc>
                    <a:spcPts val="1940"/>
                  </a:lnSpc>
                </a:pPr>
                <a:endParaRPr/>
              </a:p>
            </p:txBody>
          </p:sp>
        </p:grpSp>
        <p:sp>
          <p:nvSpPr>
            <p:cNvPr id="7" name="Freeform 7"/>
            <p:cNvSpPr/>
            <p:nvPr/>
          </p:nvSpPr>
          <p:spPr>
            <a:xfrm>
              <a:off x="536205" y="551646"/>
              <a:ext cx="716056" cy="682939"/>
            </a:xfrm>
            <a:custGeom>
              <a:avLst/>
              <a:gdLst/>
              <a:ahLst/>
              <a:cxnLst/>
              <a:rect l="l" t="t" r="r" b="b"/>
              <a:pathLst>
                <a:path w="716056" h="682939">
                  <a:moveTo>
                    <a:pt x="0" y="0"/>
                  </a:moveTo>
                  <a:lnTo>
                    <a:pt x="716057" y="0"/>
                  </a:lnTo>
                  <a:lnTo>
                    <a:pt x="716057" y="682939"/>
                  </a:lnTo>
                  <a:lnTo>
                    <a:pt x="0" y="6829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8" name="Group 8"/>
          <p:cNvGrpSpPr/>
          <p:nvPr/>
        </p:nvGrpSpPr>
        <p:grpSpPr>
          <a:xfrm>
            <a:off x="1028700" y="3617896"/>
            <a:ext cx="1341350" cy="1339674"/>
            <a:chOff x="0" y="0"/>
            <a:chExt cx="1788467" cy="1786232"/>
          </a:xfrm>
        </p:grpSpPr>
        <p:sp>
          <p:nvSpPr>
            <p:cNvPr id="9" name="Freeform 9"/>
            <p:cNvSpPr/>
            <p:nvPr/>
          </p:nvSpPr>
          <p:spPr>
            <a:xfrm>
              <a:off x="0" y="0"/>
              <a:ext cx="1788467" cy="1786232"/>
            </a:xfrm>
            <a:custGeom>
              <a:avLst/>
              <a:gdLst/>
              <a:ahLst/>
              <a:cxnLst/>
              <a:rect l="l" t="t" r="r" b="b"/>
              <a:pathLst>
                <a:path w="1788467" h="1786232">
                  <a:moveTo>
                    <a:pt x="0" y="0"/>
                  </a:moveTo>
                  <a:lnTo>
                    <a:pt x="1788467" y="0"/>
                  </a:lnTo>
                  <a:lnTo>
                    <a:pt x="1788467" y="1786232"/>
                  </a:lnTo>
                  <a:lnTo>
                    <a:pt x="0" y="1786232"/>
                  </a:lnTo>
                  <a:lnTo>
                    <a:pt x="0" y="0"/>
                  </a:lnTo>
                  <a:close/>
                </a:path>
              </a:pathLst>
            </a:custGeom>
            <a:blipFill>
              <a:blip r:embed="rId2">
                <a:alphaModFix amt="30000"/>
              </a:blip>
              <a:stretch>
                <a:fillRect/>
              </a:stretch>
            </a:blipFill>
          </p:spPr>
        </p:sp>
        <p:grpSp>
          <p:nvGrpSpPr>
            <p:cNvPr id="10" name="Group 10"/>
            <p:cNvGrpSpPr/>
            <p:nvPr/>
          </p:nvGrpSpPr>
          <p:grpSpPr>
            <a:xfrm>
              <a:off x="141981" y="140864"/>
              <a:ext cx="1504504" cy="15045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95250"/>
                <a:ext cx="660400" cy="641350"/>
              </a:xfrm>
              <a:prstGeom prst="rect">
                <a:avLst/>
              </a:prstGeom>
            </p:spPr>
            <p:txBody>
              <a:bodyPr lIns="50800" tIns="50800" rIns="50800" bIns="50800" rtlCol="0" anchor="ctr"/>
              <a:lstStyle/>
              <a:p>
                <a:pPr algn="ctr">
                  <a:lnSpc>
                    <a:spcPts val="1940"/>
                  </a:lnSpc>
                </a:pPr>
                <a:endParaRPr/>
              </a:p>
            </p:txBody>
          </p:sp>
        </p:grpSp>
        <p:sp>
          <p:nvSpPr>
            <p:cNvPr id="13" name="Freeform 13"/>
            <p:cNvSpPr/>
            <p:nvPr/>
          </p:nvSpPr>
          <p:spPr>
            <a:xfrm>
              <a:off x="622857" y="621739"/>
              <a:ext cx="542754" cy="542754"/>
            </a:xfrm>
            <a:custGeom>
              <a:avLst/>
              <a:gdLst/>
              <a:ahLst/>
              <a:cxnLst/>
              <a:rect l="l" t="t" r="r" b="b"/>
              <a:pathLst>
                <a:path w="542754" h="542754">
                  <a:moveTo>
                    <a:pt x="0" y="0"/>
                  </a:moveTo>
                  <a:lnTo>
                    <a:pt x="542753" y="0"/>
                  </a:lnTo>
                  <a:lnTo>
                    <a:pt x="542753" y="542754"/>
                  </a:lnTo>
                  <a:lnTo>
                    <a:pt x="0" y="5427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4" name="Group 14"/>
          <p:cNvGrpSpPr/>
          <p:nvPr/>
        </p:nvGrpSpPr>
        <p:grpSpPr>
          <a:xfrm>
            <a:off x="9720018" y="3617896"/>
            <a:ext cx="1341350" cy="1339674"/>
            <a:chOff x="0" y="0"/>
            <a:chExt cx="1788467" cy="1786232"/>
          </a:xfrm>
        </p:grpSpPr>
        <p:sp>
          <p:nvSpPr>
            <p:cNvPr id="15" name="Freeform 15"/>
            <p:cNvSpPr/>
            <p:nvPr/>
          </p:nvSpPr>
          <p:spPr>
            <a:xfrm>
              <a:off x="0" y="0"/>
              <a:ext cx="1788467" cy="1786232"/>
            </a:xfrm>
            <a:custGeom>
              <a:avLst/>
              <a:gdLst/>
              <a:ahLst/>
              <a:cxnLst/>
              <a:rect l="l" t="t" r="r" b="b"/>
              <a:pathLst>
                <a:path w="1788467" h="1786232">
                  <a:moveTo>
                    <a:pt x="0" y="0"/>
                  </a:moveTo>
                  <a:lnTo>
                    <a:pt x="1788467" y="0"/>
                  </a:lnTo>
                  <a:lnTo>
                    <a:pt x="1788467" y="1786232"/>
                  </a:lnTo>
                  <a:lnTo>
                    <a:pt x="0" y="1786232"/>
                  </a:lnTo>
                  <a:lnTo>
                    <a:pt x="0" y="0"/>
                  </a:lnTo>
                  <a:close/>
                </a:path>
              </a:pathLst>
            </a:custGeom>
            <a:blipFill>
              <a:blip r:embed="rId2">
                <a:alphaModFix amt="30000"/>
              </a:blip>
              <a:stretch>
                <a:fillRect/>
              </a:stretch>
            </a:blipFill>
          </p:spPr>
        </p:sp>
        <p:grpSp>
          <p:nvGrpSpPr>
            <p:cNvPr id="16" name="Group 16"/>
            <p:cNvGrpSpPr/>
            <p:nvPr/>
          </p:nvGrpSpPr>
          <p:grpSpPr>
            <a:xfrm>
              <a:off x="141981" y="140864"/>
              <a:ext cx="1504504" cy="150450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95250"/>
                <a:ext cx="660400" cy="641350"/>
              </a:xfrm>
              <a:prstGeom prst="rect">
                <a:avLst/>
              </a:prstGeom>
            </p:spPr>
            <p:txBody>
              <a:bodyPr lIns="50800" tIns="50800" rIns="50800" bIns="50800" rtlCol="0" anchor="ctr"/>
              <a:lstStyle/>
              <a:p>
                <a:pPr algn="ctr">
                  <a:lnSpc>
                    <a:spcPts val="1940"/>
                  </a:lnSpc>
                </a:pPr>
                <a:endParaRPr/>
              </a:p>
            </p:txBody>
          </p:sp>
        </p:grpSp>
        <p:sp>
          <p:nvSpPr>
            <p:cNvPr id="19" name="Freeform 19"/>
            <p:cNvSpPr/>
            <p:nvPr/>
          </p:nvSpPr>
          <p:spPr>
            <a:xfrm>
              <a:off x="593876" y="510494"/>
              <a:ext cx="600716" cy="765243"/>
            </a:xfrm>
            <a:custGeom>
              <a:avLst/>
              <a:gdLst/>
              <a:ahLst/>
              <a:cxnLst/>
              <a:rect l="l" t="t" r="r" b="b"/>
              <a:pathLst>
                <a:path w="600716" h="765243">
                  <a:moveTo>
                    <a:pt x="0" y="0"/>
                  </a:moveTo>
                  <a:lnTo>
                    <a:pt x="600716" y="0"/>
                  </a:lnTo>
                  <a:lnTo>
                    <a:pt x="600716" y="765243"/>
                  </a:lnTo>
                  <a:lnTo>
                    <a:pt x="0" y="765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0" name="TextBox 20"/>
          <p:cNvSpPr txBox="1"/>
          <p:nvPr/>
        </p:nvSpPr>
        <p:spPr>
          <a:xfrm>
            <a:off x="2658799" y="4103290"/>
            <a:ext cx="6485201" cy="654558"/>
          </a:xfrm>
          <a:prstGeom prst="rect">
            <a:avLst/>
          </a:prstGeom>
        </p:spPr>
        <p:txBody>
          <a:bodyPr lIns="0" tIns="0" rIns="0" bIns="0" rtlCol="0" anchor="t">
            <a:spAutoFit/>
          </a:bodyPr>
          <a:lstStyle/>
          <a:p>
            <a:pPr>
              <a:lnSpc>
                <a:spcPts val="2556"/>
              </a:lnSpc>
            </a:pPr>
            <a:r>
              <a:rPr lang="en-US" sz="1800">
                <a:solidFill>
                  <a:srgbClr val="000000"/>
                </a:solidFill>
                <a:latin typeface="Poppins"/>
              </a:rPr>
              <a:t>This phase involves cleaning, transforming, and organizing data to ensure it is suitable for analysis.</a:t>
            </a:r>
          </a:p>
        </p:txBody>
      </p:sp>
      <p:sp>
        <p:nvSpPr>
          <p:cNvPr id="21" name="TextBox 21"/>
          <p:cNvSpPr txBox="1"/>
          <p:nvPr/>
        </p:nvSpPr>
        <p:spPr>
          <a:xfrm>
            <a:off x="2658799" y="3541696"/>
            <a:ext cx="5736695" cy="437769"/>
          </a:xfrm>
          <a:prstGeom prst="rect">
            <a:avLst/>
          </a:prstGeom>
        </p:spPr>
        <p:txBody>
          <a:bodyPr lIns="0" tIns="0" rIns="0" bIns="0" rtlCol="0" anchor="t">
            <a:spAutoFit/>
          </a:bodyPr>
          <a:lstStyle/>
          <a:p>
            <a:pPr>
              <a:lnSpc>
                <a:spcPts val="3407"/>
              </a:lnSpc>
            </a:pPr>
            <a:r>
              <a:rPr lang="en-US" sz="2399">
                <a:solidFill>
                  <a:srgbClr val="000000"/>
                </a:solidFill>
                <a:latin typeface="Poppins Bold"/>
              </a:rPr>
              <a:t>Data Cleaning &amp; Pre - processing</a:t>
            </a:r>
          </a:p>
        </p:txBody>
      </p:sp>
      <p:sp>
        <p:nvSpPr>
          <p:cNvPr id="22" name="TextBox 22"/>
          <p:cNvSpPr txBox="1"/>
          <p:nvPr/>
        </p:nvSpPr>
        <p:spPr>
          <a:xfrm>
            <a:off x="2658799" y="6467891"/>
            <a:ext cx="6485201" cy="978408"/>
          </a:xfrm>
          <a:prstGeom prst="rect">
            <a:avLst/>
          </a:prstGeom>
        </p:spPr>
        <p:txBody>
          <a:bodyPr lIns="0" tIns="0" rIns="0" bIns="0" rtlCol="0" anchor="t">
            <a:spAutoFit/>
          </a:bodyPr>
          <a:lstStyle/>
          <a:p>
            <a:pPr>
              <a:lnSpc>
                <a:spcPts val="2556"/>
              </a:lnSpc>
            </a:pPr>
            <a:r>
              <a:rPr lang="en-US" sz="1800">
                <a:solidFill>
                  <a:srgbClr val="000000"/>
                </a:solidFill>
                <a:latin typeface="Poppins"/>
              </a:rPr>
              <a:t>EDA focuses on understanding the dataset through visualization and statistical tools to uncover insights and patterns.</a:t>
            </a:r>
          </a:p>
        </p:txBody>
      </p:sp>
      <p:sp>
        <p:nvSpPr>
          <p:cNvPr id="23" name="TextBox 23"/>
          <p:cNvSpPr txBox="1"/>
          <p:nvPr/>
        </p:nvSpPr>
        <p:spPr>
          <a:xfrm>
            <a:off x="2658799" y="5833870"/>
            <a:ext cx="5736695" cy="437769"/>
          </a:xfrm>
          <a:prstGeom prst="rect">
            <a:avLst/>
          </a:prstGeom>
        </p:spPr>
        <p:txBody>
          <a:bodyPr lIns="0" tIns="0" rIns="0" bIns="0" rtlCol="0" anchor="t">
            <a:spAutoFit/>
          </a:bodyPr>
          <a:lstStyle/>
          <a:p>
            <a:pPr>
              <a:lnSpc>
                <a:spcPts val="3408"/>
              </a:lnSpc>
            </a:pPr>
            <a:r>
              <a:rPr lang="en-US" sz="2400">
                <a:solidFill>
                  <a:srgbClr val="000000"/>
                </a:solidFill>
                <a:latin typeface="Poppins Bold"/>
              </a:rPr>
              <a:t>Exploratory Data Analysis</a:t>
            </a:r>
          </a:p>
        </p:txBody>
      </p:sp>
      <p:sp>
        <p:nvSpPr>
          <p:cNvPr id="24" name="TextBox 24"/>
          <p:cNvSpPr txBox="1"/>
          <p:nvPr/>
        </p:nvSpPr>
        <p:spPr>
          <a:xfrm>
            <a:off x="11303200" y="6280820"/>
            <a:ext cx="6336155" cy="978408"/>
          </a:xfrm>
          <a:prstGeom prst="rect">
            <a:avLst/>
          </a:prstGeom>
        </p:spPr>
        <p:txBody>
          <a:bodyPr lIns="0" tIns="0" rIns="0" bIns="0" rtlCol="0" anchor="t">
            <a:spAutoFit/>
          </a:bodyPr>
          <a:lstStyle/>
          <a:p>
            <a:pPr>
              <a:lnSpc>
                <a:spcPts val="2556"/>
              </a:lnSpc>
            </a:pPr>
            <a:r>
              <a:rPr lang="en-US" sz="1800">
                <a:solidFill>
                  <a:srgbClr val="000000"/>
                </a:solidFill>
                <a:latin typeface="Poppins"/>
              </a:rPr>
              <a:t>The final step assesses the model's performance by using various metrics to determine its accuracy and effectiveness.</a:t>
            </a:r>
          </a:p>
        </p:txBody>
      </p:sp>
      <p:sp>
        <p:nvSpPr>
          <p:cNvPr id="25" name="TextBox 25"/>
          <p:cNvSpPr txBox="1"/>
          <p:nvPr/>
        </p:nvSpPr>
        <p:spPr>
          <a:xfrm>
            <a:off x="11303200" y="5833870"/>
            <a:ext cx="5736695" cy="437769"/>
          </a:xfrm>
          <a:prstGeom prst="rect">
            <a:avLst/>
          </a:prstGeom>
        </p:spPr>
        <p:txBody>
          <a:bodyPr lIns="0" tIns="0" rIns="0" bIns="0" rtlCol="0" anchor="t">
            <a:spAutoFit/>
          </a:bodyPr>
          <a:lstStyle/>
          <a:p>
            <a:pPr>
              <a:lnSpc>
                <a:spcPts val="3408"/>
              </a:lnSpc>
            </a:pPr>
            <a:r>
              <a:rPr lang="en-US" sz="2400">
                <a:solidFill>
                  <a:srgbClr val="000000"/>
                </a:solidFill>
                <a:latin typeface="Poppins Bold"/>
              </a:rPr>
              <a:t>Evaluating</a:t>
            </a:r>
          </a:p>
        </p:txBody>
      </p:sp>
      <p:sp>
        <p:nvSpPr>
          <p:cNvPr id="26" name="TextBox 26"/>
          <p:cNvSpPr txBox="1"/>
          <p:nvPr/>
        </p:nvSpPr>
        <p:spPr>
          <a:xfrm>
            <a:off x="11303200" y="3979162"/>
            <a:ext cx="6336155" cy="978408"/>
          </a:xfrm>
          <a:prstGeom prst="rect">
            <a:avLst/>
          </a:prstGeom>
        </p:spPr>
        <p:txBody>
          <a:bodyPr lIns="0" tIns="0" rIns="0" bIns="0" rtlCol="0" anchor="t">
            <a:spAutoFit/>
          </a:bodyPr>
          <a:lstStyle/>
          <a:p>
            <a:pPr>
              <a:lnSpc>
                <a:spcPts val="2556"/>
              </a:lnSpc>
            </a:pPr>
            <a:r>
              <a:rPr lang="en-US" sz="1800">
                <a:solidFill>
                  <a:srgbClr val="000000"/>
                </a:solidFill>
                <a:latin typeface="Poppins"/>
              </a:rPr>
              <a:t>In this step, statistical or machine learning models are applied to the prepared data to make predictions or draw conclusions.</a:t>
            </a:r>
          </a:p>
        </p:txBody>
      </p:sp>
      <p:sp>
        <p:nvSpPr>
          <p:cNvPr id="27" name="TextBox 27"/>
          <p:cNvSpPr txBox="1"/>
          <p:nvPr/>
        </p:nvSpPr>
        <p:spPr>
          <a:xfrm>
            <a:off x="11303200" y="3481687"/>
            <a:ext cx="5736695" cy="437769"/>
          </a:xfrm>
          <a:prstGeom prst="rect">
            <a:avLst/>
          </a:prstGeom>
        </p:spPr>
        <p:txBody>
          <a:bodyPr lIns="0" tIns="0" rIns="0" bIns="0" rtlCol="0" anchor="t">
            <a:spAutoFit/>
          </a:bodyPr>
          <a:lstStyle/>
          <a:p>
            <a:pPr>
              <a:lnSpc>
                <a:spcPts val="3408"/>
              </a:lnSpc>
            </a:pPr>
            <a:r>
              <a:rPr lang="en-US" sz="2400">
                <a:solidFill>
                  <a:srgbClr val="000000"/>
                </a:solidFill>
                <a:latin typeface="Poppins Bold"/>
              </a:rPr>
              <a:t>Modelling</a:t>
            </a:r>
          </a:p>
        </p:txBody>
      </p:sp>
      <p:sp>
        <p:nvSpPr>
          <p:cNvPr id="28" name="Freeform 28"/>
          <p:cNvSpPr/>
          <p:nvPr/>
        </p:nvSpPr>
        <p:spPr>
          <a:xfrm>
            <a:off x="9720018" y="5910070"/>
            <a:ext cx="1341350" cy="1339674"/>
          </a:xfrm>
          <a:custGeom>
            <a:avLst/>
            <a:gdLst/>
            <a:ahLst/>
            <a:cxnLst/>
            <a:rect l="l" t="t" r="r" b="b"/>
            <a:pathLst>
              <a:path w="1341350" h="1339674">
                <a:moveTo>
                  <a:pt x="0" y="0"/>
                </a:moveTo>
                <a:lnTo>
                  <a:pt x="1341350" y="0"/>
                </a:lnTo>
                <a:lnTo>
                  <a:pt x="1341350" y="1339674"/>
                </a:lnTo>
                <a:lnTo>
                  <a:pt x="0" y="1339674"/>
                </a:lnTo>
                <a:lnTo>
                  <a:pt x="0" y="0"/>
                </a:lnTo>
                <a:close/>
              </a:path>
            </a:pathLst>
          </a:custGeom>
          <a:blipFill>
            <a:blip r:embed="rId2">
              <a:alphaModFix amt="30000"/>
            </a:blip>
            <a:stretch>
              <a:fillRect/>
            </a:stretch>
          </a:blipFill>
        </p:spPr>
      </p:sp>
      <p:grpSp>
        <p:nvGrpSpPr>
          <p:cNvPr id="29" name="Group 29"/>
          <p:cNvGrpSpPr/>
          <p:nvPr/>
        </p:nvGrpSpPr>
        <p:grpSpPr>
          <a:xfrm>
            <a:off x="9826504" y="6015718"/>
            <a:ext cx="1128378" cy="112837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1" name="TextBox 31"/>
            <p:cNvSpPr txBox="1"/>
            <p:nvPr/>
          </p:nvSpPr>
          <p:spPr>
            <a:xfrm>
              <a:off x="76200" y="95250"/>
              <a:ext cx="660400" cy="641350"/>
            </a:xfrm>
            <a:prstGeom prst="rect">
              <a:avLst/>
            </a:prstGeom>
          </p:spPr>
          <p:txBody>
            <a:bodyPr lIns="50800" tIns="50800" rIns="50800" bIns="50800" rtlCol="0" anchor="ctr"/>
            <a:lstStyle/>
            <a:p>
              <a:pPr algn="ctr">
                <a:lnSpc>
                  <a:spcPts val="1940"/>
                </a:lnSpc>
              </a:pPr>
              <a:endParaRPr/>
            </a:p>
          </p:txBody>
        </p:sp>
      </p:grpSp>
      <p:sp>
        <p:nvSpPr>
          <p:cNvPr id="32" name="TextBox 32"/>
          <p:cNvSpPr txBox="1"/>
          <p:nvPr/>
        </p:nvSpPr>
        <p:spPr>
          <a:xfrm>
            <a:off x="1028700" y="895350"/>
            <a:ext cx="4381500" cy="852734"/>
          </a:xfrm>
          <a:prstGeom prst="rect">
            <a:avLst/>
          </a:prstGeom>
        </p:spPr>
        <p:txBody>
          <a:bodyPr wrap="square" lIns="0" tIns="0" rIns="0" bIns="0" rtlCol="0" anchor="t">
            <a:spAutoFit/>
          </a:bodyPr>
          <a:lstStyle/>
          <a:p>
            <a:pPr algn="ctr">
              <a:lnSpc>
                <a:spcPts val="6999"/>
              </a:lnSpc>
              <a:spcBef>
                <a:spcPct val="0"/>
              </a:spcBef>
            </a:pPr>
            <a:r>
              <a:rPr lang="en-US" sz="4999" dirty="0">
                <a:solidFill>
                  <a:srgbClr val="3287FB"/>
                </a:solidFill>
                <a:latin typeface="Poppins Bold"/>
              </a:rPr>
              <a:t>Methodology</a:t>
            </a:r>
          </a:p>
        </p:txBody>
      </p:sp>
      <p:sp>
        <p:nvSpPr>
          <p:cNvPr id="33" name="TextBox 33"/>
          <p:cNvSpPr txBox="1"/>
          <p:nvPr/>
        </p:nvSpPr>
        <p:spPr>
          <a:xfrm>
            <a:off x="1028700" y="1929558"/>
            <a:ext cx="4583311" cy="5099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Method used in Research</a:t>
            </a:r>
          </a:p>
        </p:txBody>
      </p:sp>
      <p:sp>
        <p:nvSpPr>
          <p:cNvPr id="34" name="Freeform 34"/>
          <p:cNvSpPr/>
          <p:nvPr/>
        </p:nvSpPr>
        <p:spPr>
          <a:xfrm>
            <a:off x="10149566" y="6266755"/>
            <a:ext cx="482254" cy="626304"/>
          </a:xfrm>
          <a:custGeom>
            <a:avLst/>
            <a:gdLst/>
            <a:ahLst/>
            <a:cxnLst/>
            <a:rect l="l" t="t" r="r" b="b"/>
            <a:pathLst>
              <a:path w="482254" h="626304">
                <a:moveTo>
                  <a:pt x="0" y="0"/>
                </a:moveTo>
                <a:lnTo>
                  <a:pt x="482254" y="0"/>
                </a:lnTo>
                <a:lnTo>
                  <a:pt x="482254" y="626304"/>
                </a:lnTo>
                <a:lnTo>
                  <a:pt x="0" y="6263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6122" y="3359540"/>
            <a:ext cx="5096014" cy="4926147"/>
          </a:xfrm>
          <a:custGeom>
            <a:avLst/>
            <a:gdLst/>
            <a:ahLst/>
            <a:cxnLst/>
            <a:rect l="l" t="t" r="r" b="b"/>
            <a:pathLst>
              <a:path w="5096014" h="4926147">
                <a:moveTo>
                  <a:pt x="0" y="0"/>
                </a:moveTo>
                <a:lnTo>
                  <a:pt x="5096015" y="0"/>
                </a:lnTo>
                <a:lnTo>
                  <a:pt x="5096015" y="4926147"/>
                </a:lnTo>
                <a:lnTo>
                  <a:pt x="0" y="4926147"/>
                </a:lnTo>
                <a:lnTo>
                  <a:pt x="0" y="0"/>
                </a:lnTo>
                <a:close/>
              </a:path>
            </a:pathLst>
          </a:custGeom>
          <a:blipFill>
            <a:blip r:embed="rId2"/>
            <a:stretch>
              <a:fillRect/>
            </a:stretch>
          </a:blipFill>
        </p:spPr>
      </p:sp>
      <p:sp>
        <p:nvSpPr>
          <p:cNvPr id="3" name="Freeform 3"/>
          <p:cNvSpPr/>
          <p:nvPr/>
        </p:nvSpPr>
        <p:spPr>
          <a:xfrm>
            <a:off x="11269619" y="3359540"/>
            <a:ext cx="6152259" cy="4926147"/>
          </a:xfrm>
          <a:custGeom>
            <a:avLst/>
            <a:gdLst/>
            <a:ahLst/>
            <a:cxnLst/>
            <a:rect l="l" t="t" r="r" b="b"/>
            <a:pathLst>
              <a:path w="6152259" h="4926147">
                <a:moveTo>
                  <a:pt x="0" y="0"/>
                </a:moveTo>
                <a:lnTo>
                  <a:pt x="6152259" y="0"/>
                </a:lnTo>
                <a:lnTo>
                  <a:pt x="6152259" y="4926147"/>
                </a:lnTo>
                <a:lnTo>
                  <a:pt x="0" y="4926147"/>
                </a:lnTo>
                <a:lnTo>
                  <a:pt x="0" y="0"/>
                </a:lnTo>
                <a:close/>
              </a:path>
            </a:pathLst>
          </a:custGeom>
          <a:blipFill>
            <a:blip r:embed="rId3"/>
            <a:stretch>
              <a:fillRect/>
            </a:stretch>
          </a:blipFill>
        </p:spPr>
      </p:sp>
      <p:sp>
        <p:nvSpPr>
          <p:cNvPr id="4" name="TextBox 4"/>
          <p:cNvSpPr txBox="1"/>
          <p:nvPr/>
        </p:nvSpPr>
        <p:spPr>
          <a:xfrm>
            <a:off x="7647767" y="5057959"/>
            <a:ext cx="1938516" cy="852798"/>
          </a:xfrm>
          <a:prstGeom prst="rect">
            <a:avLst/>
          </a:prstGeom>
        </p:spPr>
        <p:txBody>
          <a:bodyPr wrap="square" lIns="0" tIns="0" rIns="0" bIns="0" rtlCol="0" anchor="t">
            <a:spAutoFit/>
          </a:bodyPr>
          <a:lstStyle/>
          <a:p>
            <a:pPr algn="ctr">
              <a:lnSpc>
                <a:spcPts val="7000"/>
              </a:lnSpc>
              <a:spcBef>
                <a:spcPct val="0"/>
              </a:spcBef>
            </a:pPr>
            <a:r>
              <a:rPr lang="en-US" sz="5000" dirty="0">
                <a:solidFill>
                  <a:srgbClr val="3287FB"/>
                </a:solidFill>
                <a:latin typeface="Poppins Bold"/>
              </a:rPr>
              <a:t>7.403</a:t>
            </a:r>
          </a:p>
        </p:txBody>
      </p:sp>
      <p:sp>
        <p:nvSpPr>
          <p:cNvPr id="5" name="TextBox 5"/>
          <p:cNvSpPr txBox="1"/>
          <p:nvPr/>
        </p:nvSpPr>
        <p:spPr>
          <a:xfrm>
            <a:off x="7996829" y="5853569"/>
            <a:ext cx="1240393" cy="65151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Poppins Bold"/>
              </a:rPr>
              <a:t>Rows</a:t>
            </a:r>
          </a:p>
        </p:txBody>
      </p:sp>
      <p:sp>
        <p:nvSpPr>
          <p:cNvPr id="6" name="TextBox 6"/>
          <p:cNvSpPr txBox="1"/>
          <p:nvPr/>
        </p:nvSpPr>
        <p:spPr>
          <a:xfrm>
            <a:off x="8295378" y="6918533"/>
            <a:ext cx="696222" cy="852798"/>
          </a:xfrm>
          <a:prstGeom prst="rect">
            <a:avLst/>
          </a:prstGeom>
        </p:spPr>
        <p:txBody>
          <a:bodyPr wrap="square" lIns="0" tIns="0" rIns="0" bIns="0" rtlCol="0" anchor="t">
            <a:spAutoFit/>
          </a:bodyPr>
          <a:lstStyle/>
          <a:p>
            <a:pPr algn="ctr">
              <a:lnSpc>
                <a:spcPts val="7000"/>
              </a:lnSpc>
              <a:spcBef>
                <a:spcPct val="0"/>
              </a:spcBef>
            </a:pPr>
            <a:r>
              <a:rPr lang="en-US" sz="5000" dirty="0">
                <a:solidFill>
                  <a:srgbClr val="3287FB"/>
                </a:solidFill>
                <a:latin typeface="Poppins Bold"/>
              </a:rPr>
              <a:t>16</a:t>
            </a:r>
          </a:p>
        </p:txBody>
      </p:sp>
      <p:sp>
        <p:nvSpPr>
          <p:cNvPr id="7" name="TextBox 7"/>
          <p:cNvSpPr txBox="1"/>
          <p:nvPr/>
        </p:nvSpPr>
        <p:spPr>
          <a:xfrm>
            <a:off x="7551952" y="7715457"/>
            <a:ext cx="2130147" cy="65151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Poppins Bold"/>
              </a:rPr>
              <a:t>Columns</a:t>
            </a:r>
          </a:p>
        </p:txBody>
      </p:sp>
      <p:grpSp>
        <p:nvGrpSpPr>
          <p:cNvPr id="8" name="Group 8"/>
          <p:cNvGrpSpPr/>
          <p:nvPr/>
        </p:nvGrpSpPr>
        <p:grpSpPr>
          <a:xfrm>
            <a:off x="6952038" y="2612309"/>
            <a:ext cx="3530935" cy="943825"/>
            <a:chOff x="0" y="-39083"/>
            <a:chExt cx="4707913" cy="1258433"/>
          </a:xfrm>
        </p:grpSpPr>
        <p:sp>
          <p:nvSpPr>
            <p:cNvPr id="9" name="Freeform 9"/>
            <p:cNvSpPr/>
            <p:nvPr/>
          </p:nvSpPr>
          <p:spPr>
            <a:xfrm>
              <a:off x="0" y="0"/>
              <a:ext cx="1137321" cy="1219350"/>
            </a:xfrm>
            <a:custGeom>
              <a:avLst/>
              <a:gdLst/>
              <a:ahLst/>
              <a:cxnLst/>
              <a:rect l="l" t="t" r="r" b="b"/>
              <a:pathLst>
                <a:path w="1137321" h="1219350">
                  <a:moveTo>
                    <a:pt x="0" y="0"/>
                  </a:moveTo>
                  <a:lnTo>
                    <a:pt x="1137321" y="0"/>
                  </a:lnTo>
                  <a:lnTo>
                    <a:pt x="1137321" y="1219350"/>
                  </a:lnTo>
                  <a:lnTo>
                    <a:pt x="0" y="1219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353868" y="-39083"/>
              <a:ext cx="3354045" cy="1154641"/>
            </a:xfrm>
            <a:prstGeom prst="rect">
              <a:avLst/>
            </a:prstGeom>
          </p:spPr>
          <p:txBody>
            <a:bodyPr wrap="square" lIns="0" tIns="0" rIns="0" bIns="0" rtlCol="0" anchor="t">
              <a:spAutoFit/>
            </a:bodyPr>
            <a:lstStyle/>
            <a:p>
              <a:pPr algn="ctr">
                <a:lnSpc>
                  <a:spcPts val="7000"/>
                </a:lnSpc>
                <a:spcBef>
                  <a:spcPct val="0"/>
                </a:spcBef>
              </a:pPr>
              <a:r>
                <a:rPr lang="en-US" sz="5000" dirty="0">
                  <a:solidFill>
                    <a:srgbClr val="3287FB"/>
                  </a:solidFill>
                  <a:latin typeface="Poppins Bold"/>
                </a:rPr>
                <a:t>Kaggle</a:t>
              </a:r>
            </a:p>
          </p:txBody>
        </p:sp>
      </p:grpSp>
      <p:sp>
        <p:nvSpPr>
          <p:cNvPr id="11" name="TextBox 11"/>
          <p:cNvSpPr txBox="1"/>
          <p:nvPr/>
        </p:nvSpPr>
        <p:spPr>
          <a:xfrm>
            <a:off x="6602607" y="3727583"/>
            <a:ext cx="4028837" cy="746760"/>
          </a:xfrm>
          <a:prstGeom prst="rect">
            <a:avLst/>
          </a:prstGeom>
        </p:spPr>
        <p:txBody>
          <a:bodyPr lIns="0" tIns="0" rIns="0" bIns="0" rtlCol="0" anchor="t">
            <a:spAutoFit/>
          </a:bodyPr>
          <a:lstStyle/>
          <a:p>
            <a:pPr algn="ctr">
              <a:lnSpc>
                <a:spcPts val="2940"/>
              </a:lnSpc>
            </a:pPr>
            <a:r>
              <a:rPr lang="en-US" sz="2100">
                <a:solidFill>
                  <a:srgbClr val="000000"/>
                </a:solidFill>
                <a:latin typeface="Poppins"/>
              </a:rPr>
              <a:t>Data Challenge DSW 2023 </a:t>
            </a:r>
          </a:p>
          <a:p>
            <a:pPr algn="ctr">
              <a:lnSpc>
                <a:spcPts val="2940"/>
              </a:lnSpc>
              <a:spcBef>
                <a:spcPct val="0"/>
              </a:spcBef>
            </a:pPr>
            <a:r>
              <a:rPr lang="en-US" sz="2100">
                <a:solidFill>
                  <a:srgbClr val="000000"/>
                </a:solidFill>
                <a:latin typeface="Poppins"/>
              </a:rPr>
              <a:t>- Student &amp; Junior Pro Dataset</a:t>
            </a:r>
          </a:p>
        </p:txBody>
      </p:sp>
      <p:sp>
        <p:nvSpPr>
          <p:cNvPr id="12" name="TextBox 12"/>
          <p:cNvSpPr txBox="1"/>
          <p:nvPr/>
        </p:nvSpPr>
        <p:spPr>
          <a:xfrm>
            <a:off x="1149517" y="895350"/>
            <a:ext cx="3715345" cy="852734"/>
          </a:xfrm>
          <a:prstGeom prst="rect">
            <a:avLst/>
          </a:prstGeom>
        </p:spPr>
        <p:txBody>
          <a:bodyPr wrap="square" lIns="0" tIns="0" rIns="0" bIns="0" rtlCol="0" anchor="t">
            <a:spAutoFit/>
          </a:bodyPr>
          <a:lstStyle/>
          <a:p>
            <a:pPr algn="ctr">
              <a:lnSpc>
                <a:spcPts val="6999"/>
              </a:lnSpc>
              <a:spcBef>
                <a:spcPct val="0"/>
              </a:spcBef>
            </a:pPr>
            <a:r>
              <a:rPr lang="en-US" sz="4999" dirty="0">
                <a:solidFill>
                  <a:srgbClr val="3287FB"/>
                </a:solidFill>
                <a:latin typeface="Poppins Bold"/>
              </a:rPr>
              <a:t>About Data</a:t>
            </a:r>
          </a:p>
        </p:txBody>
      </p:sp>
      <p:sp>
        <p:nvSpPr>
          <p:cNvPr id="13" name="TextBox 13"/>
          <p:cNvSpPr txBox="1"/>
          <p:nvPr/>
        </p:nvSpPr>
        <p:spPr>
          <a:xfrm>
            <a:off x="1149518" y="1701800"/>
            <a:ext cx="3715345" cy="5099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Understanding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82095" y="4027954"/>
            <a:ext cx="2612810" cy="2612810"/>
            <a:chOff x="0" y="0"/>
            <a:chExt cx="812800" cy="812800"/>
          </a:xfrm>
        </p:grpSpPr>
        <p:sp>
          <p:nvSpPr>
            <p:cNvPr id="3" name="Freeform 3"/>
            <p:cNvSpPr/>
            <p:nvPr/>
          </p:nvSpPr>
          <p:spPr>
            <a:xfrm>
              <a:off x="0" y="0"/>
              <a:ext cx="812800" cy="812800"/>
            </a:xfrm>
            <a:custGeom>
              <a:avLst/>
              <a:gdLst/>
              <a:ahLst/>
              <a:cxnLst/>
              <a:rect l="l" t="t" r="r" b="b"/>
              <a:pathLst>
                <a:path w="812800" h="812800">
                  <a:moveTo>
                    <a:pt x="103707" y="0"/>
                  </a:moveTo>
                  <a:lnTo>
                    <a:pt x="709093" y="0"/>
                  </a:lnTo>
                  <a:cubicBezTo>
                    <a:pt x="766369" y="0"/>
                    <a:pt x="812800" y="46431"/>
                    <a:pt x="812800" y="103707"/>
                  </a:cubicBezTo>
                  <a:lnTo>
                    <a:pt x="812800" y="709093"/>
                  </a:lnTo>
                  <a:cubicBezTo>
                    <a:pt x="812800" y="766369"/>
                    <a:pt x="766369" y="812800"/>
                    <a:pt x="709093" y="812800"/>
                  </a:cubicBezTo>
                  <a:lnTo>
                    <a:pt x="103707" y="812800"/>
                  </a:lnTo>
                  <a:cubicBezTo>
                    <a:pt x="46431" y="812800"/>
                    <a:pt x="0" y="766369"/>
                    <a:pt x="0" y="709093"/>
                  </a:cubicBezTo>
                  <a:lnTo>
                    <a:pt x="0" y="103707"/>
                  </a:lnTo>
                  <a:cubicBezTo>
                    <a:pt x="0" y="46431"/>
                    <a:pt x="46431" y="0"/>
                    <a:pt x="103707" y="0"/>
                  </a:cubicBezTo>
                  <a:close/>
                </a:path>
              </a:pathLst>
            </a:custGeom>
            <a:solidFill>
              <a:srgbClr val="3287FB"/>
            </a:solidFill>
          </p:spPr>
        </p:sp>
        <p:sp>
          <p:nvSpPr>
            <p:cNvPr id="4" name="TextBox 4"/>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grpSp>
        <p:nvGrpSpPr>
          <p:cNvPr id="5" name="Group 5"/>
          <p:cNvGrpSpPr/>
          <p:nvPr/>
        </p:nvGrpSpPr>
        <p:grpSpPr>
          <a:xfrm>
            <a:off x="7643404" y="4027954"/>
            <a:ext cx="2612810" cy="2612810"/>
            <a:chOff x="0" y="0"/>
            <a:chExt cx="812800" cy="812800"/>
          </a:xfrm>
        </p:grpSpPr>
        <p:sp>
          <p:nvSpPr>
            <p:cNvPr id="6" name="Freeform 6"/>
            <p:cNvSpPr/>
            <p:nvPr/>
          </p:nvSpPr>
          <p:spPr>
            <a:xfrm>
              <a:off x="0" y="0"/>
              <a:ext cx="812800" cy="812800"/>
            </a:xfrm>
            <a:custGeom>
              <a:avLst/>
              <a:gdLst/>
              <a:ahLst/>
              <a:cxnLst/>
              <a:rect l="l" t="t" r="r" b="b"/>
              <a:pathLst>
                <a:path w="812800" h="812800">
                  <a:moveTo>
                    <a:pt x="103707" y="0"/>
                  </a:moveTo>
                  <a:lnTo>
                    <a:pt x="709093" y="0"/>
                  </a:lnTo>
                  <a:cubicBezTo>
                    <a:pt x="766369" y="0"/>
                    <a:pt x="812800" y="46431"/>
                    <a:pt x="812800" y="103707"/>
                  </a:cubicBezTo>
                  <a:lnTo>
                    <a:pt x="812800" y="709093"/>
                  </a:lnTo>
                  <a:cubicBezTo>
                    <a:pt x="812800" y="766369"/>
                    <a:pt x="766369" y="812800"/>
                    <a:pt x="709093" y="812800"/>
                  </a:cubicBezTo>
                  <a:lnTo>
                    <a:pt x="103707" y="812800"/>
                  </a:lnTo>
                  <a:cubicBezTo>
                    <a:pt x="46431" y="812800"/>
                    <a:pt x="0" y="766369"/>
                    <a:pt x="0" y="709093"/>
                  </a:cubicBezTo>
                  <a:lnTo>
                    <a:pt x="0" y="103707"/>
                  </a:lnTo>
                  <a:cubicBezTo>
                    <a:pt x="0" y="46431"/>
                    <a:pt x="46431" y="0"/>
                    <a:pt x="103707" y="0"/>
                  </a:cubicBezTo>
                  <a:close/>
                </a:path>
              </a:pathLst>
            </a:custGeom>
            <a:solidFill>
              <a:srgbClr val="3287FB"/>
            </a:solidFill>
          </p:spPr>
        </p:sp>
        <p:sp>
          <p:nvSpPr>
            <p:cNvPr id="7" name="TextBox 7"/>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grpSp>
        <p:nvGrpSpPr>
          <p:cNvPr id="8" name="Group 8"/>
          <p:cNvGrpSpPr/>
          <p:nvPr/>
        </p:nvGrpSpPr>
        <p:grpSpPr>
          <a:xfrm>
            <a:off x="13408989" y="4027954"/>
            <a:ext cx="2612810" cy="2612810"/>
            <a:chOff x="0" y="0"/>
            <a:chExt cx="812800" cy="812800"/>
          </a:xfrm>
        </p:grpSpPr>
        <p:sp>
          <p:nvSpPr>
            <p:cNvPr id="9" name="Freeform 9"/>
            <p:cNvSpPr/>
            <p:nvPr/>
          </p:nvSpPr>
          <p:spPr>
            <a:xfrm>
              <a:off x="0" y="0"/>
              <a:ext cx="812800" cy="812800"/>
            </a:xfrm>
            <a:custGeom>
              <a:avLst/>
              <a:gdLst/>
              <a:ahLst/>
              <a:cxnLst/>
              <a:rect l="l" t="t" r="r" b="b"/>
              <a:pathLst>
                <a:path w="812800" h="812800">
                  <a:moveTo>
                    <a:pt x="103707" y="0"/>
                  </a:moveTo>
                  <a:lnTo>
                    <a:pt x="709093" y="0"/>
                  </a:lnTo>
                  <a:cubicBezTo>
                    <a:pt x="766369" y="0"/>
                    <a:pt x="812800" y="46431"/>
                    <a:pt x="812800" y="103707"/>
                  </a:cubicBezTo>
                  <a:lnTo>
                    <a:pt x="812800" y="709093"/>
                  </a:lnTo>
                  <a:cubicBezTo>
                    <a:pt x="812800" y="766369"/>
                    <a:pt x="766369" y="812800"/>
                    <a:pt x="709093" y="812800"/>
                  </a:cubicBezTo>
                  <a:lnTo>
                    <a:pt x="103707" y="812800"/>
                  </a:lnTo>
                  <a:cubicBezTo>
                    <a:pt x="46431" y="812800"/>
                    <a:pt x="0" y="766369"/>
                    <a:pt x="0" y="709093"/>
                  </a:cubicBezTo>
                  <a:lnTo>
                    <a:pt x="0" y="103707"/>
                  </a:lnTo>
                  <a:cubicBezTo>
                    <a:pt x="0" y="46431"/>
                    <a:pt x="46431" y="0"/>
                    <a:pt x="103707" y="0"/>
                  </a:cubicBezTo>
                  <a:close/>
                </a:path>
              </a:pathLst>
            </a:custGeom>
            <a:solidFill>
              <a:srgbClr val="3287FB"/>
            </a:solidFill>
          </p:spPr>
        </p:sp>
        <p:sp>
          <p:nvSpPr>
            <p:cNvPr id="10" name="TextBox 10"/>
            <p:cNvSpPr txBox="1"/>
            <p:nvPr/>
          </p:nvSpPr>
          <p:spPr>
            <a:xfrm>
              <a:off x="0" y="19050"/>
              <a:ext cx="812800" cy="793750"/>
            </a:xfrm>
            <a:prstGeom prst="rect">
              <a:avLst/>
            </a:prstGeom>
          </p:spPr>
          <p:txBody>
            <a:bodyPr lIns="95538" tIns="95538" rIns="95538" bIns="95538" rtlCol="0" anchor="ctr"/>
            <a:lstStyle/>
            <a:p>
              <a:pPr algn="ctr">
                <a:lnSpc>
                  <a:spcPts val="1939"/>
                </a:lnSpc>
              </a:pPr>
              <a:endParaRPr/>
            </a:p>
          </p:txBody>
        </p:sp>
      </p:grpSp>
      <p:sp>
        <p:nvSpPr>
          <p:cNvPr id="11" name="Freeform 11"/>
          <p:cNvSpPr/>
          <p:nvPr/>
        </p:nvSpPr>
        <p:spPr>
          <a:xfrm rot="-645065">
            <a:off x="12603814" y="8932803"/>
            <a:ext cx="8173128" cy="7733823"/>
          </a:xfrm>
          <a:custGeom>
            <a:avLst/>
            <a:gdLst/>
            <a:ahLst/>
            <a:cxnLst/>
            <a:rect l="l" t="t" r="r" b="b"/>
            <a:pathLst>
              <a:path w="8173128" h="7733823">
                <a:moveTo>
                  <a:pt x="0" y="0"/>
                </a:moveTo>
                <a:lnTo>
                  <a:pt x="8173128" y="0"/>
                </a:lnTo>
                <a:lnTo>
                  <a:pt x="8173128" y="7733823"/>
                </a:lnTo>
                <a:lnTo>
                  <a:pt x="0" y="7733823"/>
                </a:lnTo>
                <a:lnTo>
                  <a:pt x="0" y="0"/>
                </a:lnTo>
                <a:close/>
              </a:path>
            </a:pathLst>
          </a:custGeom>
          <a:blipFill>
            <a:blip r:embed="rId2">
              <a:alphaModFix amt="50000"/>
            </a:blip>
            <a:stretch>
              <a:fillRect/>
            </a:stretch>
          </a:blipFill>
        </p:spPr>
      </p:sp>
      <p:grpSp>
        <p:nvGrpSpPr>
          <p:cNvPr id="12" name="Group 12"/>
          <p:cNvGrpSpPr/>
          <p:nvPr/>
        </p:nvGrpSpPr>
        <p:grpSpPr>
          <a:xfrm>
            <a:off x="2412758" y="4651737"/>
            <a:ext cx="1551485" cy="1365245"/>
            <a:chOff x="0" y="0"/>
            <a:chExt cx="2068646" cy="1820327"/>
          </a:xfrm>
        </p:grpSpPr>
        <p:sp>
          <p:nvSpPr>
            <p:cNvPr id="13" name="Freeform 13"/>
            <p:cNvSpPr/>
            <p:nvPr/>
          </p:nvSpPr>
          <p:spPr>
            <a:xfrm>
              <a:off x="835475" y="0"/>
              <a:ext cx="1233171" cy="1507209"/>
            </a:xfrm>
            <a:custGeom>
              <a:avLst/>
              <a:gdLst/>
              <a:ahLst/>
              <a:cxnLst/>
              <a:rect l="l" t="t" r="r" b="b"/>
              <a:pathLst>
                <a:path w="1233171" h="1507209">
                  <a:moveTo>
                    <a:pt x="0" y="0"/>
                  </a:moveTo>
                  <a:lnTo>
                    <a:pt x="1233171" y="0"/>
                  </a:lnTo>
                  <a:lnTo>
                    <a:pt x="1233171" y="1507209"/>
                  </a:lnTo>
                  <a:lnTo>
                    <a:pt x="0" y="15072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0" y="621203"/>
              <a:ext cx="1199124" cy="1199124"/>
            </a:xfrm>
            <a:custGeom>
              <a:avLst/>
              <a:gdLst/>
              <a:ahLst/>
              <a:cxnLst/>
              <a:rect l="l" t="t" r="r" b="b"/>
              <a:pathLst>
                <a:path w="1199124" h="1199124">
                  <a:moveTo>
                    <a:pt x="0" y="0"/>
                  </a:moveTo>
                  <a:lnTo>
                    <a:pt x="1199124" y="0"/>
                  </a:lnTo>
                  <a:lnTo>
                    <a:pt x="1199124" y="1199124"/>
                  </a:lnTo>
                  <a:lnTo>
                    <a:pt x="0" y="11991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348102" y="863689"/>
              <a:ext cx="276335" cy="473471"/>
            </a:xfrm>
            <a:custGeom>
              <a:avLst/>
              <a:gdLst/>
              <a:ahLst/>
              <a:cxnLst/>
              <a:rect l="l" t="t" r="r" b="b"/>
              <a:pathLst>
                <a:path w="276335" h="473471">
                  <a:moveTo>
                    <a:pt x="0" y="0"/>
                  </a:moveTo>
                  <a:lnTo>
                    <a:pt x="276335" y="0"/>
                  </a:lnTo>
                  <a:lnTo>
                    <a:pt x="276335" y="473470"/>
                  </a:lnTo>
                  <a:lnTo>
                    <a:pt x="0" y="4734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6" name="Freeform 16"/>
          <p:cNvSpPr/>
          <p:nvPr/>
        </p:nvSpPr>
        <p:spPr>
          <a:xfrm>
            <a:off x="13716000" y="4739720"/>
            <a:ext cx="1998787" cy="1189278"/>
          </a:xfrm>
          <a:custGeom>
            <a:avLst/>
            <a:gdLst/>
            <a:ahLst/>
            <a:cxnLst/>
            <a:rect l="l" t="t" r="r" b="b"/>
            <a:pathLst>
              <a:path w="1998787" h="1189278">
                <a:moveTo>
                  <a:pt x="0" y="0"/>
                </a:moveTo>
                <a:lnTo>
                  <a:pt x="1998788" y="0"/>
                </a:lnTo>
                <a:lnTo>
                  <a:pt x="1998788" y="1189278"/>
                </a:lnTo>
                <a:lnTo>
                  <a:pt x="0" y="11892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8122271" y="4486788"/>
            <a:ext cx="1655075" cy="1695142"/>
          </a:xfrm>
          <a:custGeom>
            <a:avLst/>
            <a:gdLst/>
            <a:ahLst/>
            <a:cxnLst/>
            <a:rect l="l" t="t" r="r" b="b"/>
            <a:pathLst>
              <a:path w="1655075" h="1695142">
                <a:moveTo>
                  <a:pt x="0" y="0"/>
                </a:moveTo>
                <a:lnTo>
                  <a:pt x="1655075" y="0"/>
                </a:lnTo>
                <a:lnTo>
                  <a:pt x="1655075" y="1695142"/>
                </a:lnTo>
                <a:lnTo>
                  <a:pt x="0" y="169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1546688" y="6945564"/>
            <a:ext cx="3283625" cy="651511"/>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Poppins Bold"/>
              </a:rPr>
              <a:t>Missing Value</a:t>
            </a:r>
          </a:p>
        </p:txBody>
      </p:sp>
      <p:sp>
        <p:nvSpPr>
          <p:cNvPr id="19" name="TextBox 19"/>
          <p:cNvSpPr txBox="1"/>
          <p:nvPr/>
        </p:nvSpPr>
        <p:spPr>
          <a:xfrm>
            <a:off x="6529859" y="6945564"/>
            <a:ext cx="4844177" cy="651511"/>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Poppins Bold"/>
              </a:rPr>
              <a:t>Statistical Summary</a:t>
            </a:r>
          </a:p>
        </p:txBody>
      </p:sp>
      <p:sp>
        <p:nvSpPr>
          <p:cNvPr id="20" name="TextBox 20"/>
          <p:cNvSpPr txBox="1"/>
          <p:nvPr/>
        </p:nvSpPr>
        <p:spPr>
          <a:xfrm>
            <a:off x="12791344" y="6945564"/>
            <a:ext cx="3848100" cy="651511"/>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Poppins Bold"/>
              </a:rPr>
              <a:t>Handling Outlier</a:t>
            </a:r>
          </a:p>
        </p:txBody>
      </p:sp>
      <p:sp>
        <p:nvSpPr>
          <p:cNvPr id="21" name="TextBox 21"/>
          <p:cNvSpPr txBox="1"/>
          <p:nvPr/>
        </p:nvSpPr>
        <p:spPr>
          <a:xfrm>
            <a:off x="5238289" y="1510458"/>
            <a:ext cx="7811423" cy="688976"/>
          </a:xfrm>
          <a:prstGeom prst="rect">
            <a:avLst/>
          </a:prstGeom>
        </p:spPr>
        <p:txBody>
          <a:bodyPr lIns="0" tIns="0" rIns="0" bIns="0" rtlCol="0" anchor="t">
            <a:spAutoFit/>
          </a:bodyPr>
          <a:lstStyle/>
          <a:p>
            <a:pPr algn="ctr">
              <a:lnSpc>
                <a:spcPts val="4850"/>
              </a:lnSpc>
            </a:pPr>
            <a:r>
              <a:rPr lang="en-US" sz="5000">
                <a:solidFill>
                  <a:srgbClr val="3287FB"/>
                </a:solidFill>
                <a:latin typeface="Poppins Bold"/>
              </a:rPr>
              <a:t>Data Pre - processing</a:t>
            </a:r>
          </a:p>
        </p:txBody>
      </p:sp>
      <p:sp>
        <p:nvSpPr>
          <p:cNvPr id="22" name="TextBox 22"/>
          <p:cNvSpPr txBox="1"/>
          <p:nvPr/>
        </p:nvSpPr>
        <p:spPr>
          <a:xfrm>
            <a:off x="6140470" y="2311765"/>
            <a:ext cx="6007061" cy="5099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Cleaning and Transforming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95060" y="2691631"/>
            <a:ext cx="2619540" cy="4957886"/>
          </a:xfrm>
          <a:custGeom>
            <a:avLst/>
            <a:gdLst/>
            <a:ahLst/>
            <a:cxnLst/>
            <a:rect l="l" t="t" r="r" b="b"/>
            <a:pathLst>
              <a:path w="2619540" h="4957886">
                <a:moveTo>
                  <a:pt x="0" y="0"/>
                </a:moveTo>
                <a:lnTo>
                  <a:pt x="2619540" y="0"/>
                </a:lnTo>
                <a:lnTo>
                  <a:pt x="2619540" y="4957886"/>
                </a:lnTo>
                <a:lnTo>
                  <a:pt x="0" y="4957886"/>
                </a:lnTo>
                <a:lnTo>
                  <a:pt x="0" y="0"/>
                </a:lnTo>
                <a:close/>
              </a:path>
            </a:pathLst>
          </a:custGeom>
          <a:blipFill>
            <a:blip r:embed="rId2"/>
            <a:stretch>
              <a:fillRect/>
            </a:stretch>
          </a:blipFill>
        </p:spPr>
      </p:sp>
      <p:sp>
        <p:nvSpPr>
          <p:cNvPr id="3" name="Freeform 3"/>
          <p:cNvSpPr/>
          <p:nvPr/>
        </p:nvSpPr>
        <p:spPr>
          <a:xfrm>
            <a:off x="6345498" y="2691631"/>
            <a:ext cx="3813759" cy="4957886"/>
          </a:xfrm>
          <a:custGeom>
            <a:avLst/>
            <a:gdLst/>
            <a:ahLst/>
            <a:cxnLst/>
            <a:rect l="l" t="t" r="r" b="b"/>
            <a:pathLst>
              <a:path w="3813759" h="4957886">
                <a:moveTo>
                  <a:pt x="0" y="0"/>
                </a:moveTo>
                <a:lnTo>
                  <a:pt x="3813759" y="0"/>
                </a:lnTo>
                <a:lnTo>
                  <a:pt x="3813759" y="4957886"/>
                </a:lnTo>
                <a:lnTo>
                  <a:pt x="0" y="4957886"/>
                </a:lnTo>
                <a:lnTo>
                  <a:pt x="0" y="0"/>
                </a:lnTo>
                <a:close/>
              </a:path>
            </a:pathLst>
          </a:custGeom>
          <a:blipFill>
            <a:blip r:embed="rId3"/>
            <a:stretch>
              <a:fillRect/>
            </a:stretch>
          </a:blipFill>
        </p:spPr>
      </p:sp>
      <p:sp>
        <p:nvSpPr>
          <p:cNvPr id="4" name="Freeform 4"/>
          <p:cNvSpPr/>
          <p:nvPr/>
        </p:nvSpPr>
        <p:spPr>
          <a:xfrm>
            <a:off x="11245107" y="2691631"/>
            <a:ext cx="5041574" cy="1458102"/>
          </a:xfrm>
          <a:custGeom>
            <a:avLst/>
            <a:gdLst/>
            <a:ahLst/>
            <a:cxnLst/>
            <a:rect l="l" t="t" r="r" b="b"/>
            <a:pathLst>
              <a:path w="5041574" h="1458102">
                <a:moveTo>
                  <a:pt x="0" y="0"/>
                </a:moveTo>
                <a:lnTo>
                  <a:pt x="5041574" y="0"/>
                </a:lnTo>
                <a:lnTo>
                  <a:pt x="5041574" y="1458102"/>
                </a:lnTo>
                <a:lnTo>
                  <a:pt x="0" y="1458102"/>
                </a:lnTo>
                <a:lnTo>
                  <a:pt x="0" y="0"/>
                </a:lnTo>
                <a:close/>
              </a:path>
            </a:pathLst>
          </a:custGeom>
          <a:blipFill>
            <a:blip r:embed="rId4"/>
            <a:stretch>
              <a:fillRect/>
            </a:stretch>
          </a:blipFill>
        </p:spPr>
      </p:sp>
      <p:sp>
        <p:nvSpPr>
          <p:cNvPr id="5" name="TextBox 5"/>
          <p:cNvSpPr txBox="1"/>
          <p:nvPr/>
        </p:nvSpPr>
        <p:spPr>
          <a:xfrm>
            <a:off x="5238289" y="1095375"/>
            <a:ext cx="7811423" cy="688976"/>
          </a:xfrm>
          <a:prstGeom prst="rect">
            <a:avLst/>
          </a:prstGeom>
        </p:spPr>
        <p:txBody>
          <a:bodyPr lIns="0" tIns="0" rIns="0" bIns="0" rtlCol="0" anchor="t">
            <a:spAutoFit/>
          </a:bodyPr>
          <a:lstStyle/>
          <a:p>
            <a:pPr algn="ctr">
              <a:lnSpc>
                <a:spcPts val="4850"/>
              </a:lnSpc>
            </a:pPr>
            <a:r>
              <a:rPr lang="en-US" sz="5000">
                <a:solidFill>
                  <a:srgbClr val="3287FB"/>
                </a:solidFill>
                <a:latin typeface="Poppins Bold"/>
              </a:rPr>
              <a:t>Missing Value</a:t>
            </a:r>
          </a:p>
        </p:txBody>
      </p:sp>
      <p:sp>
        <p:nvSpPr>
          <p:cNvPr id="6" name="TextBox 6"/>
          <p:cNvSpPr txBox="1"/>
          <p:nvPr/>
        </p:nvSpPr>
        <p:spPr>
          <a:xfrm>
            <a:off x="6575219" y="1829300"/>
            <a:ext cx="4994374" cy="5099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Handling the missing value</a:t>
            </a:r>
          </a:p>
        </p:txBody>
      </p:sp>
      <p:sp>
        <p:nvSpPr>
          <p:cNvPr id="7" name="TextBox 7"/>
          <p:cNvSpPr txBox="1"/>
          <p:nvPr/>
        </p:nvSpPr>
        <p:spPr>
          <a:xfrm>
            <a:off x="2001319" y="7947160"/>
            <a:ext cx="3807023"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a:rPr>
              <a:t>There’s</a:t>
            </a:r>
            <a:r>
              <a:rPr lang="en-US" sz="2400">
                <a:solidFill>
                  <a:srgbClr val="000000"/>
                </a:solidFill>
                <a:latin typeface="Poppins Bold"/>
              </a:rPr>
              <a:t> no missing value</a:t>
            </a:r>
          </a:p>
        </p:txBody>
      </p:sp>
      <p:sp>
        <p:nvSpPr>
          <p:cNvPr id="8" name="TextBox 8"/>
          <p:cNvSpPr txBox="1"/>
          <p:nvPr/>
        </p:nvSpPr>
        <p:spPr>
          <a:xfrm>
            <a:off x="11284993" y="4378333"/>
            <a:ext cx="4189512"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a:rPr>
              <a:t>There’s</a:t>
            </a:r>
            <a:r>
              <a:rPr lang="en-US" sz="2400">
                <a:solidFill>
                  <a:srgbClr val="000000"/>
                </a:solidFill>
                <a:latin typeface="Poppins Bold"/>
              </a:rPr>
              <a:t> no  duplicated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083065"/>
            <a:ext cx="5887373" cy="5316575"/>
          </a:xfrm>
          <a:custGeom>
            <a:avLst/>
            <a:gdLst/>
            <a:ahLst/>
            <a:cxnLst/>
            <a:rect l="l" t="t" r="r" b="b"/>
            <a:pathLst>
              <a:path w="5887373" h="5316575">
                <a:moveTo>
                  <a:pt x="0" y="0"/>
                </a:moveTo>
                <a:lnTo>
                  <a:pt x="5887373" y="0"/>
                </a:lnTo>
                <a:lnTo>
                  <a:pt x="5887373" y="5316575"/>
                </a:lnTo>
                <a:lnTo>
                  <a:pt x="0" y="5316575"/>
                </a:lnTo>
                <a:lnTo>
                  <a:pt x="0" y="0"/>
                </a:lnTo>
                <a:close/>
              </a:path>
            </a:pathLst>
          </a:custGeom>
          <a:blipFill>
            <a:blip r:embed="rId2"/>
            <a:stretch>
              <a:fillRect/>
            </a:stretch>
          </a:blipFill>
        </p:spPr>
      </p:sp>
      <p:sp>
        <p:nvSpPr>
          <p:cNvPr id="3" name="TextBox 3"/>
          <p:cNvSpPr txBox="1"/>
          <p:nvPr/>
        </p:nvSpPr>
        <p:spPr>
          <a:xfrm>
            <a:off x="5238289" y="1095375"/>
            <a:ext cx="7811423" cy="688976"/>
          </a:xfrm>
          <a:prstGeom prst="rect">
            <a:avLst/>
          </a:prstGeom>
        </p:spPr>
        <p:txBody>
          <a:bodyPr lIns="0" tIns="0" rIns="0" bIns="0" rtlCol="0" anchor="t">
            <a:spAutoFit/>
          </a:bodyPr>
          <a:lstStyle/>
          <a:p>
            <a:pPr algn="ctr">
              <a:lnSpc>
                <a:spcPts val="4850"/>
              </a:lnSpc>
            </a:pPr>
            <a:r>
              <a:rPr lang="en-US" sz="5000">
                <a:solidFill>
                  <a:srgbClr val="3287FB"/>
                </a:solidFill>
                <a:latin typeface="Poppins Bold"/>
              </a:rPr>
              <a:t>Statistical Summary</a:t>
            </a:r>
          </a:p>
        </p:txBody>
      </p:sp>
      <p:sp>
        <p:nvSpPr>
          <p:cNvPr id="4" name="TextBox 4"/>
          <p:cNvSpPr txBox="1"/>
          <p:nvPr/>
        </p:nvSpPr>
        <p:spPr>
          <a:xfrm>
            <a:off x="5739408" y="1801635"/>
            <a:ext cx="6809184" cy="5099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Statistical Summary of Numeric Data</a:t>
            </a:r>
          </a:p>
        </p:txBody>
      </p:sp>
      <p:sp>
        <p:nvSpPr>
          <p:cNvPr id="5" name="TextBox 5"/>
          <p:cNvSpPr txBox="1"/>
          <p:nvPr/>
        </p:nvSpPr>
        <p:spPr>
          <a:xfrm>
            <a:off x="7810722" y="3847056"/>
            <a:ext cx="9448578" cy="1263015"/>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Poppins"/>
              </a:rPr>
              <a:t>Tenure Months data shows a </a:t>
            </a:r>
            <a:r>
              <a:rPr lang="en-US" sz="2399">
                <a:solidFill>
                  <a:srgbClr val="000000"/>
                </a:solidFill>
                <a:latin typeface="Poppins Bold"/>
              </a:rPr>
              <a:t>wide variation in customer loyalty</a:t>
            </a:r>
            <a:r>
              <a:rPr lang="en-US" sz="2399">
                <a:solidFill>
                  <a:srgbClr val="000000"/>
                </a:solidFill>
                <a:latin typeface="Poppins"/>
              </a:rPr>
              <a:t> or subscription duration, suggesting the need for strategies to retain customers over time. </a:t>
            </a:r>
          </a:p>
        </p:txBody>
      </p:sp>
      <p:sp>
        <p:nvSpPr>
          <p:cNvPr id="6" name="TextBox 6"/>
          <p:cNvSpPr txBox="1"/>
          <p:nvPr/>
        </p:nvSpPr>
        <p:spPr>
          <a:xfrm>
            <a:off x="7810722" y="5492610"/>
            <a:ext cx="9448578" cy="1263015"/>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Poppins"/>
              </a:rPr>
              <a:t>Monthly Purchase information </a:t>
            </a:r>
            <a:r>
              <a:rPr lang="en-US" sz="2399">
                <a:solidFill>
                  <a:srgbClr val="000000"/>
                </a:solidFill>
                <a:latin typeface="Poppins Bold"/>
              </a:rPr>
              <a:t>highlights varying spending patterns</a:t>
            </a:r>
            <a:r>
              <a:rPr lang="en-US" sz="2399">
                <a:solidFill>
                  <a:srgbClr val="000000"/>
                </a:solidFill>
                <a:latin typeface="Poppins"/>
              </a:rPr>
              <a:t> among customers, with a moderate level of spending diversity.</a:t>
            </a:r>
          </a:p>
        </p:txBody>
      </p:sp>
      <p:sp>
        <p:nvSpPr>
          <p:cNvPr id="7" name="TextBox 7"/>
          <p:cNvSpPr txBox="1"/>
          <p:nvPr/>
        </p:nvSpPr>
        <p:spPr>
          <a:xfrm>
            <a:off x="7810722" y="7136625"/>
            <a:ext cx="9448578" cy="1263015"/>
          </a:xfrm>
          <a:prstGeom prst="rect">
            <a:avLst/>
          </a:prstGeom>
        </p:spPr>
        <p:txBody>
          <a:bodyPr lIns="0" tIns="0" rIns="0" bIns="0" rtlCol="0" anchor="t">
            <a:spAutoFit/>
          </a:bodyPr>
          <a:lstStyle/>
          <a:p>
            <a:pPr>
              <a:lnSpc>
                <a:spcPts val="3359"/>
              </a:lnSpc>
              <a:spcBef>
                <a:spcPct val="0"/>
              </a:spcBef>
            </a:pPr>
            <a:r>
              <a:rPr lang="en-US" sz="2399">
                <a:solidFill>
                  <a:srgbClr val="000000"/>
                </a:solidFill>
                <a:latin typeface="Poppins"/>
              </a:rPr>
              <a:t>CLTV data </a:t>
            </a:r>
            <a:r>
              <a:rPr lang="en-US" sz="2399">
                <a:solidFill>
                  <a:srgbClr val="000000"/>
                </a:solidFill>
                <a:latin typeface="Poppins Bold"/>
              </a:rPr>
              <a:t>indicates differences</a:t>
            </a:r>
            <a:r>
              <a:rPr lang="en-US" sz="2399">
                <a:solidFill>
                  <a:srgbClr val="000000"/>
                </a:solidFill>
                <a:latin typeface="Poppins"/>
              </a:rPr>
              <a:t> in customer lifetime value, highlighting the need of focusing marketing efforts on client segments.</a:t>
            </a:r>
          </a:p>
        </p:txBody>
      </p:sp>
      <p:sp>
        <p:nvSpPr>
          <p:cNvPr id="8" name="TextBox 8"/>
          <p:cNvSpPr txBox="1"/>
          <p:nvPr/>
        </p:nvSpPr>
        <p:spPr>
          <a:xfrm>
            <a:off x="7810722" y="3041241"/>
            <a:ext cx="1921818" cy="424815"/>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Poppins Bold"/>
              </a:rPr>
              <a:t>Conclusion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2625</Words>
  <Application>Microsoft Office PowerPoint</Application>
  <PresentationFormat>Custom</PresentationFormat>
  <Paragraphs>293</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Calibri</vt:lpstr>
      <vt:lpstr>Poppins Bold</vt:lpstr>
      <vt:lpstr>Poppins Medium</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DSW Data Challenge 2023</dc:title>
  <cp:lastModifiedBy>dimas prasetyo</cp:lastModifiedBy>
  <cp:revision>4</cp:revision>
  <dcterms:created xsi:type="dcterms:W3CDTF">2006-08-16T00:00:00Z</dcterms:created>
  <dcterms:modified xsi:type="dcterms:W3CDTF">2023-11-11T14:26:08Z</dcterms:modified>
  <dc:identifier>DAFytSmSL48</dc:identifier>
</cp:coreProperties>
</file>